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f6278d88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f6278d88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d1118235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d1118235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0fadf7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0fadf7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f6278d88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f6278d88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d111823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d111823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f6278d88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f6278d88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f6278d88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f6278d88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d1118235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d1118235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f6278d88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f6278d88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f6278d88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f6278d88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Idx 0: “Traffic on Foggy Days”</a:t>
            </a:r>
            <a:endParaRPr/>
          </a:p>
          <a:p>
            <a:pPr indent="0" lvl="0" marL="0" rtl="0" algn="l">
              <a:spcBef>
                <a:spcPts val="0"/>
              </a:spcBef>
              <a:spcAft>
                <a:spcPts val="0"/>
              </a:spcAft>
              <a:buClr>
                <a:schemeClr val="dk1"/>
              </a:buClr>
              <a:buSzPts val="1100"/>
              <a:buFont typeface="Arial"/>
              <a:buNone/>
            </a:pPr>
            <a:r>
              <a:rPr lang="en"/>
              <a:t>Idx 97: “Facial Recognition Model Trained on Brains”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d1118235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d1118235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f6278d88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f6278d88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f6278d88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f6278d88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f6278d88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f6278d88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f6278d8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f6278d8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d622ee2b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d622ee2b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Complimentary  seeds:</a:t>
            </a:r>
            <a:endParaRPr/>
          </a:p>
          <a:p>
            <a:pPr indent="-298450" lvl="0" marL="457200" rtl="0" algn="l">
              <a:spcBef>
                <a:spcPts val="0"/>
              </a:spcBef>
              <a:spcAft>
                <a:spcPts val="0"/>
              </a:spcAft>
              <a:buSzPts val="1100"/>
              <a:buAutoNum type="arabicParenBoth"/>
            </a:pPr>
            <a:r>
              <a:rPr lang="en"/>
              <a:t>Most relevant new papers on Google Scholar;</a:t>
            </a:r>
            <a:endParaRPr/>
          </a:p>
          <a:p>
            <a:pPr indent="-298450" lvl="0" marL="457200" rtl="0" algn="l">
              <a:spcBef>
                <a:spcPts val="0"/>
              </a:spcBef>
              <a:spcAft>
                <a:spcPts val="0"/>
              </a:spcAft>
              <a:buSzPts val="1100"/>
              <a:buAutoNum type="arabicParenBoth"/>
            </a:pPr>
            <a:r>
              <a:rPr lang="en"/>
              <a:t>The paper that started research in Capsule Neural Networks.</a:t>
            </a:r>
            <a:endParaRPr/>
          </a:p>
          <a:p>
            <a:pPr indent="0" lvl="0" marL="0" rtl="0" algn="l">
              <a:spcBef>
                <a:spcPts val="0"/>
              </a:spcBef>
              <a:spcAft>
                <a:spcPts val="0"/>
              </a:spcAft>
              <a:buClr>
                <a:schemeClr val="dk1"/>
              </a:buClr>
              <a:buSzPts val="1100"/>
              <a:buFont typeface="Arial"/>
              <a:buNone/>
            </a:pPr>
            <a:r>
              <a:rPr lang="en"/>
              <a:t>Targeted crawling based on citations and references from already extracted papers, ensuring the graph will be connected!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f6278d88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f6278d88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d622ee2b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d622ee2b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d1118235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d1118235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3541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Predicting Future Scientific Research with Knowledge Graphs</a:t>
            </a:r>
            <a:endParaRPr/>
          </a:p>
        </p:txBody>
      </p:sp>
      <p:sp>
        <p:nvSpPr>
          <p:cNvPr id="55" name="Google Shape;55;p13"/>
          <p:cNvSpPr txBox="1"/>
          <p:nvPr>
            <p:ph idx="1" type="subTitle"/>
          </p:nvPr>
        </p:nvSpPr>
        <p:spPr>
          <a:xfrm>
            <a:off x="311700" y="40533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Matheus Schmitz</a:t>
            </a:r>
            <a:endParaRPr/>
          </a:p>
          <a:p>
            <a:pPr indent="0" lvl="0" marL="0" rtl="0" algn="ctr">
              <a:spcBef>
                <a:spcPts val="0"/>
              </a:spcBef>
              <a:spcAft>
                <a:spcPts val="0"/>
              </a:spcAft>
              <a:buNone/>
            </a:pPr>
            <a:r>
              <a:rPr lang="en"/>
              <a:t>Rehan Ahmed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Ontology</a:t>
            </a:r>
            <a:endParaRPr b="1"/>
          </a:p>
        </p:txBody>
      </p:sp>
      <p:sp>
        <p:nvSpPr>
          <p:cNvPr id="199" name="Google Shape;199;p22"/>
          <p:cNvSpPr txBox="1"/>
          <p:nvPr/>
        </p:nvSpPr>
        <p:spPr>
          <a:xfrm>
            <a:off x="1559400" y="1646825"/>
            <a:ext cx="1641300" cy="1477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highlight>
                  <a:schemeClr val="dk1"/>
                </a:highlight>
              </a:rPr>
              <a:t>PageRank</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headline</a:t>
            </a:r>
            <a:endParaRPr sz="1500">
              <a:highlight>
                <a:srgbClr val="FFFFFF"/>
              </a:highlight>
            </a:endParaRPr>
          </a:p>
          <a:p>
            <a:pPr indent="0" lvl="0" marL="0" marR="0" rtl="0" algn="ctr">
              <a:lnSpc>
                <a:spcPct val="115000"/>
              </a:lnSpc>
              <a:spcBef>
                <a:spcPts val="0"/>
              </a:spcBef>
              <a:spcAft>
                <a:spcPts val="0"/>
              </a:spcAft>
              <a:buNone/>
            </a:pPr>
            <a:r>
              <a:rPr lang="en" sz="1500">
                <a:highlight>
                  <a:srgbClr val="FFFFFF"/>
                </a:highlight>
              </a:rPr>
              <a:t>a</a:t>
            </a:r>
            <a:r>
              <a:rPr lang="en" sz="1500">
                <a:highlight>
                  <a:srgbClr val="FFFFFF"/>
                </a:highlight>
              </a:rPr>
              <a:t>bstract</a:t>
            </a:r>
            <a:endParaRPr sz="1500">
              <a:highlight>
                <a:srgbClr val="FFFFFF"/>
              </a:highlight>
            </a:endParaRPr>
          </a:p>
          <a:p>
            <a:pPr indent="0" lvl="0" marL="0" rtl="0" algn="ctr">
              <a:lnSpc>
                <a:spcPct val="115000"/>
              </a:lnSpc>
              <a:spcBef>
                <a:spcPts val="0"/>
              </a:spcBef>
              <a:spcAft>
                <a:spcPts val="0"/>
              </a:spcAft>
              <a:buNone/>
            </a:pPr>
            <a:r>
              <a:rPr lang="en" sz="1500">
                <a:highlight>
                  <a:schemeClr val="dk1"/>
                </a:highlight>
              </a:rPr>
              <a:t>URL</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doi</a:t>
            </a:r>
            <a:endParaRPr sz="1500">
              <a:highlight>
                <a:srgbClr val="FFFFFF"/>
              </a:highlight>
            </a:endParaRPr>
          </a:p>
        </p:txBody>
      </p:sp>
      <p:sp>
        <p:nvSpPr>
          <p:cNvPr id="200" name="Google Shape;200;p22"/>
          <p:cNvSpPr/>
          <p:nvPr/>
        </p:nvSpPr>
        <p:spPr>
          <a:xfrm>
            <a:off x="5399397" y="2265775"/>
            <a:ext cx="1371600" cy="1371600"/>
          </a:xfrm>
          <a:prstGeom prst="ellipse">
            <a:avLst/>
          </a:prstGeom>
          <a:noFill/>
          <a:ln cap="flat" cmpd="sng" w="9525">
            <a:solidFill>
              <a:srgbClr val="00FFFF"/>
            </a:solidFill>
            <a:prstDash val="solid"/>
            <a:round/>
            <a:headEnd len="sm" w="sm" type="none"/>
            <a:tailEnd len="sm" w="sm" type="none"/>
          </a:ln>
          <a:effectLst>
            <a:outerShdw blurRad="142875" rotWithShape="0" algn="bl">
              <a:srgbClr val="00FFFF"/>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Scholarly Article</a:t>
            </a:r>
            <a:endParaRPr>
              <a:solidFill>
                <a:schemeClr val="dk1"/>
              </a:solidFill>
            </a:endParaRPr>
          </a:p>
        </p:txBody>
      </p:sp>
      <p:sp>
        <p:nvSpPr>
          <p:cNvPr id="201" name="Google Shape;201;p22"/>
          <p:cNvSpPr/>
          <p:nvPr/>
        </p:nvSpPr>
        <p:spPr>
          <a:xfrm>
            <a:off x="3950507" y="226500"/>
            <a:ext cx="1371600" cy="1371600"/>
          </a:xfrm>
          <a:prstGeom prst="ellipse">
            <a:avLst/>
          </a:prstGeom>
          <a:noFill/>
          <a:ln cap="flat" cmpd="sng" w="9525">
            <a:solidFill>
              <a:srgbClr val="FF0000"/>
            </a:solidFill>
            <a:prstDash val="solid"/>
            <a:round/>
            <a:headEnd len="sm" w="sm" type="none"/>
            <a:tailEnd len="sm" w="sm" type="none"/>
          </a:ln>
          <a:effectLst>
            <a:outerShdw blurRad="142875" rotWithShape="0" algn="bl">
              <a:srgbClr val="FF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Predicted Research</a:t>
            </a:r>
            <a:endParaRPr>
              <a:solidFill>
                <a:schemeClr val="dk1"/>
              </a:solidFill>
            </a:endParaRPr>
          </a:p>
        </p:txBody>
      </p:sp>
      <p:sp>
        <p:nvSpPr>
          <p:cNvPr id="202" name="Google Shape;202;p22"/>
          <p:cNvSpPr/>
          <p:nvPr/>
        </p:nvSpPr>
        <p:spPr>
          <a:xfrm>
            <a:off x="7426522" y="591675"/>
            <a:ext cx="1371600" cy="1371600"/>
          </a:xfrm>
          <a:prstGeom prst="ellipse">
            <a:avLst/>
          </a:prstGeom>
          <a:noFill/>
          <a:ln cap="flat" cmpd="sng" w="9525">
            <a:solidFill>
              <a:srgbClr val="35FF35"/>
            </a:solidFill>
            <a:prstDash val="solid"/>
            <a:round/>
            <a:headEnd len="sm" w="sm" type="none"/>
            <a:tailEnd len="sm" w="sm" type="none"/>
          </a:ln>
          <a:effectLst>
            <a:outerShdw blurRad="142875" rotWithShape="0" algn="bl">
              <a:srgbClr val="35FF35"/>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Publisher</a:t>
            </a:r>
            <a:endParaRPr>
              <a:solidFill>
                <a:schemeClr val="dk1"/>
              </a:solidFill>
            </a:endParaRPr>
          </a:p>
        </p:txBody>
      </p:sp>
      <p:sp>
        <p:nvSpPr>
          <p:cNvPr id="203" name="Google Shape;203;p22"/>
          <p:cNvSpPr/>
          <p:nvPr/>
        </p:nvSpPr>
        <p:spPr>
          <a:xfrm>
            <a:off x="7690472" y="3637375"/>
            <a:ext cx="1371600" cy="1371600"/>
          </a:xfrm>
          <a:prstGeom prst="ellipse">
            <a:avLst/>
          </a:prstGeom>
          <a:noFill/>
          <a:ln cap="flat" cmpd="sng" w="9525">
            <a:solidFill>
              <a:srgbClr val="FF00FF"/>
            </a:solidFill>
            <a:prstDash val="solid"/>
            <a:round/>
            <a:headEnd len="sm" w="sm" type="none"/>
            <a:tailEnd len="sm" w="sm" type="none"/>
          </a:ln>
          <a:effectLst>
            <a:outerShdw blurRad="142875" rotWithShape="0" algn="bl">
              <a:srgbClr val="FF00FF"/>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Genre</a:t>
            </a:r>
            <a:endParaRPr>
              <a:solidFill>
                <a:schemeClr val="dk1"/>
              </a:solidFill>
            </a:endParaRPr>
          </a:p>
        </p:txBody>
      </p:sp>
      <p:sp>
        <p:nvSpPr>
          <p:cNvPr id="204" name="Google Shape;204;p22"/>
          <p:cNvSpPr/>
          <p:nvPr/>
        </p:nvSpPr>
        <p:spPr>
          <a:xfrm>
            <a:off x="167712" y="3331350"/>
            <a:ext cx="1371600" cy="1371600"/>
          </a:xfrm>
          <a:prstGeom prst="ellipse">
            <a:avLst/>
          </a:prstGeom>
          <a:noFill/>
          <a:ln cap="flat" cmpd="sng" w="9525">
            <a:solidFill>
              <a:srgbClr val="FFFF00"/>
            </a:solidFill>
            <a:prstDash val="solid"/>
            <a:round/>
            <a:headEnd len="sm" w="sm" type="none"/>
            <a:tailEnd len="sm" w="sm" type="none"/>
          </a:ln>
          <a:effectLst>
            <a:outerShdw blurRad="142875" rotWithShape="0" algn="bl">
              <a:srgbClr val="FFFF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Person</a:t>
            </a:r>
            <a:endParaRPr>
              <a:solidFill>
                <a:schemeClr val="dk1"/>
              </a:solidFill>
            </a:endParaRPr>
          </a:p>
        </p:txBody>
      </p:sp>
      <p:sp>
        <p:nvSpPr>
          <p:cNvPr id="205" name="Google Shape;205;p22"/>
          <p:cNvSpPr/>
          <p:nvPr/>
        </p:nvSpPr>
        <p:spPr>
          <a:xfrm rot="-1485852">
            <a:off x="1528595" y="3259164"/>
            <a:ext cx="1097199" cy="457318"/>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Author</a:t>
            </a:r>
            <a:endParaRPr>
              <a:solidFill>
                <a:schemeClr val="dk1"/>
              </a:solidFill>
            </a:endParaRPr>
          </a:p>
        </p:txBody>
      </p:sp>
      <p:sp>
        <p:nvSpPr>
          <p:cNvPr id="206" name="Google Shape;206;p22"/>
          <p:cNvSpPr/>
          <p:nvPr/>
        </p:nvSpPr>
        <p:spPr>
          <a:xfrm>
            <a:off x="4127701" y="2691150"/>
            <a:ext cx="1188600" cy="4572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Reference</a:t>
            </a:r>
            <a:endParaRPr>
              <a:solidFill>
                <a:schemeClr val="dk1"/>
              </a:solidFill>
            </a:endParaRPr>
          </a:p>
        </p:txBody>
      </p:sp>
      <p:sp>
        <p:nvSpPr>
          <p:cNvPr id="207" name="Google Shape;207;p22"/>
          <p:cNvSpPr/>
          <p:nvPr/>
        </p:nvSpPr>
        <p:spPr>
          <a:xfrm rot="2035221">
            <a:off x="6675262" y="3472707"/>
            <a:ext cx="1097234" cy="457215"/>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Genre</a:t>
            </a:r>
            <a:endParaRPr>
              <a:solidFill>
                <a:schemeClr val="dk1"/>
              </a:solidFill>
            </a:endParaRPr>
          </a:p>
        </p:txBody>
      </p:sp>
      <p:sp>
        <p:nvSpPr>
          <p:cNvPr id="208" name="Google Shape;208;p22"/>
          <p:cNvSpPr/>
          <p:nvPr/>
        </p:nvSpPr>
        <p:spPr>
          <a:xfrm rot="-2260877">
            <a:off x="6506066" y="1818365"/>
            <a:ext cx="1097390" cy="457248"/>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Publisher</a:t>
            </a:r>
            <a:endParaRPr/>
          </a:p>
        </p:txBody>
      </p:sp>
      <p:sp>
        <p:nvSpPr>
          <p:cNvPr id="209" name="Google Shape;209;p22"/>
          <p:cNvSpPr/>
          <p:nvPr/>
        </p:nvSpPr>
        <p:spPr>
          <a:xfrm rot="3332974">
            <a:off x="3435570" y="4001047"/>
            <a:ext cx="1097238" cy="457173"/>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Citation</a:t>
            </a:r>
            <a:endParaRPr/>
          </a:p>
        </p:txBody>
      </p:sp>
      <p:sp>
        <p:nvSpPr>
          <p:cNvPr id="210" name="Google Shape;210;p22"/>
          <p:cNvSpPr txBox="1"/>
          <p:nvPr/>
        </p:nvSpPr>
        <p:spPr>
          <a:xfrm>
            <a:off x="4213190" y="4622915"/>
            <a:ext cx="515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a:t>
            </a:r>
            <a:endParaRPr>
              <a:solidFill>
                <a:schemeClr val="dk1"/>
              </a:solidFill>
            </a:endParaRPr>
          </a:p>
        </p:txBody>
      </p:sp>
      <p:sp>
        <p:nvSpPr>
          <p:cNvPr id="211" name="Google Shape;211;p22"/>
          <p:cNvSpPr txBox="1"/>
          <p:nvPr/>
        </p:nvSpPr>
        <p:spPr>
          <a:xfrm>
            <a:off x="1162800" y="4138125"/>
            <a:ext cx="1371600" cy="9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500">
                <a:highlight>
                  <a:srgbClr val="FFFFFF"/>
                </a:highlight>
              </a:rPr>
              <a:t>name</a:t>
            </a:r>
            <a:endParaRPr sz="1500">
              <a:highlight>
                <a:srgbClr val="FFFFFF"/>
              </a:highlight>
            </a:endParaRPr>
          </a:p>
          <a:p>
            <a:pPr indent="0" lvl="0" marL="0" rtl="0" algn="ctr">
              <a:lnSpc>
                <a:spcPct val="115000"/>
              </a:lnSpc>
              <a:spcBef>
                <a:spcPts val="0"/>
              </a:spcBef>
              <a:spcAft>
                <a:spcPts val="0"/>
              </a:spcAft>
              <a:buNone/>
            </a:pPr>
            <a:r>
              <a:rPr lang="en" sz="1500">
                <a:highlight>
                  <a:schemeClr val="dk1"/>
                </a:highlight>
              </a:rPr>
              <a:t>b</a:t>
            </a:r>
            <a:r>
              <a:rPr lang="en" sz="1500">
                <a:highlight>
                  <a:schemeClr val="dk1"/>
                </a:highlight>
              </a:rPr>
              <a:t>irthdate</a:t>
            </a:r>
            <a:endParaRPr sz="1500">
              <a:highlight>
                <a:srgbClr val="FFFFFF"/>
              </a:highlight>
            </a:endParaRPr>
          </a:p>
          <a:p>
            <a:pPr indent="0" lvl="0" marL="0" marR="0" rtl="0" algn="ctr">
              <a:lnSpc>
                <a:spcPct val="115000"/>
              </a:lnSpc>
              <a:spcBef>
                <a:spcPts val="0"/>
              </a:spcBef>
              <a:spcAft>
                <a:spcPts val="0"/>
              </a:spcAft>
              <a:buNone/>
            </a:pPr>
            <a:r>
              <a:rPr lang="en" sz="1500">
                <a:highlight>
                  <a:srgbClr val="FFFFFF"/>
                </a:highlight>
              </a:rPr>
              <a:t>DBPedia URL</a:t>
            </a:r>
            <a:endParaRPr sz="1500">
              <a:highlight>
                <a:srgbClr val="FFFFFF"/>
              </a:highlight>
            </a:endParaRPr>
          </a:p>
        </p:txBody>
      </p:sp>
      <p:sp>
        <p:nvSpPr>
          <p:cNvPr id="212" name="Google Shape;212;p22"/>
          <p:cNvSpPr txBox="1"/>
          <p:nvPr/>
        </p:nvSpPr>
        <p:spPr>
          <a:xfrm>
            <a:off x="4077275" y="3334950"/>
            <a:ext cx="2582100" cy="174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influentialCitationCount</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citationVelocity</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dateModified</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datePublished</a:t>
            </a:r>
            <a:endParaRPr sz="1500">
              <a:highlight>
                <a:schemeClr val="dk1"/>
              </a:highlight>
            </a:endParaRPr>
          </a:p>
          <a:p>
            <a:pPr indent="0" lvl="0" marL="0" rtl="0" algn="ctr">
              <a:lnSpc>
                <a:spcPct val="115000"/>
              </a:lnSpc>
              <a:spcBef>
                <a:spcPts val="0"/>
              </a:spcBef>
              <a:spcAft>
                <a:spcPts val="0"/>
              </a:spcAft>
              <a:buNone/>
            </a:pPr>
            <a:r>
              <a:t/>
            </a:r>
            <a:endParaRPr sz="1500">
              <a:highlight>
                <a:schemeClr val="dk1"/>
              </a:highlight>
            </a:endParaRPr>
          </a:p>
        </p:txBody>
      </p:sp>
      <p:sp>
        <p:nvSpPr>
          <p:cNvPr id="213" name="Google Shape;213;p22"/>
          <p:cNvSpPr/>
          <p:nvPr/>
        </p:nvSpPr>
        <p:spPr>
          <a:xfrm>
            <a:off x="2670937" y="2325450"/>
            <a:ext cx="1371600" cy="1371600"/>
          </a:xfrm>
          <a:prstGeom prst="ellipse">
            <a:avLst/>
          </a:prstGeom>
          <a:noFill/>
          <a:ln cap="flat" cmpd="sng" w="9525">
            <a:solidFill>
              <a:srgbClr val="00FFFF"/>
            </a:solidFill>
            <a:prstDash val="solid"/>
            <a:round/>
            <a:headEnd len="sm" w="sm" type="none"/>
            <a:tailEnd len="sm" w="sm" type="none"/>
          </a:ln>
          <a:effectLst>
            <a:outerShdw blurRad="142875" rotWithShape="0" algn="bl">
              <a:srgbClr val="00FFFF"/>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Scholarly Article</a:t>
            </a:r>
            <a:endParaRPr>
              <a:solidFill>
                <a:schemeClr val="dk1"/>
              </a:solidFill>
            </a:endParaRPr>
          </a:p>
        </p:txBody>
      </p:sp>
      <p:sp>
        <p:nvSpPr>
          <p:cNvPr id="214" name="Google Shape;214;p22"/>
          <p:cNvSpPr/>
          <p:nvPr/>
        </p:nvSpPr>
        <p:spPr>
          <a:xfrm rot="-3060888">
            <a:off x="3256958" y="1650992"/>
            <a:ext cx="1097248" cy="457331"/>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Source</a:t>
            </a:r>
            <a:endParaRPr>
              <a:solidFill>
                <a:schemeClr val="dk1"/>
              </a:solidFill>
            </a:endParaRPr>
          </a:p>
        </p:txBody>
      </p:sp>
      <p:sp>
        <p:nvSpPr>
          <p:cNvPr id="215" name="Google Shape;215;p22"/>
          <p:cNvSpPr/>
          <p:nvPr/>
        </p:nvSpPr>
        <p:spPr>
          <a:xfrm rot="3066907">
            <a:off x="4930234" y="1620069"/>
            <a:ext cx="1097238" cy="457187"/>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Source</a:t>
            </a:r>
            <a:endParaRPr>
              <a:solidFill>
                <a:schemeClr val="dk1"/>
              </a:solidFill>
            </a:endParaRPr>
          </a:p>
        </p:txBody>
      </p:sp>
      <p:sp>
        <p:nvSpPr>
          <p:cNvPr id="216" name="Google Shape;216;p22"/>
          <p:cNvSpPr txBox="1"/>
          <p:nvPr/>
        </p:nvSpPr>
        <p:spPr>
          <a:xfrm>
            <a:off x="5221375" y="101975"/>
            <a:ext cx="11001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highlight>
                  <a:schemeClr val="dk1"/>
                </a:highlight>
              </a:rPr>
              <a:t>a</a:t>
            </a:r>
            <a:r>
              <a:rPr lang="en" sz="1500">
                <a:highlight>
                  <a:schemeClr val="dk1"/>
                </a:highlight>
              </a:rPr>
              <a:t>bstract</a:t>
            </a:r>
            <a:endParaRPr sz="1500">
              <a:highlight>
                <a:schemeClr val="dk1"/>
              </a:highlight>
            </a:endParaRPr>
          </a:p>
          <a:p>
            <a:pPr indent="0" lvl="0" marL="0" rtl="0" algn="ctr">
              <a:lnSpc>
                <a:spcPct val="115000"/>
              </a:lnSpc>
              <a:spcBef>
                <a:spcPts val="0"/>
              </a:spcBef>
              <a:spcAft>
                <a:spcPts val="0"/>
              </a:spcAft>
              <a:buNone/>
            </a:pPr>
            <a:r>
              <a:rPr lang="en" sz="1500">
                <a:highlight>
                  <a:schemeClr val="dk1"/>
                </a:highlight>
              </a:rPr>
              <a:t>PageRank</a:t>
            </a:r>
            <a:endParaRPr sz="1500">
              <a:highlight>
                <a:schemeClr val="dk1"/>
              </a:highlight>
            </a:endParaRPr>
          </a:p>
        </p:txBody>
      </p:sp>
      <p:sp>
        <p:nvSpPr>
          <p:cNvPr id="217" name="Google Shape;217;p22"/>
          <p:cNvSpPr txBox="1"/>
          <p:nvPr/>
        </p:nvSpPr>
        <p:spPr>
          <a:xfrm>
            <a:off x="8318137" y="378900"/>
            <a:ext cx="890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500">
                <a:highlight>
                  <a:srgbClr val="FFFFFF"/>
                </a:highlight>
              </a:rPr>
              <a:t>name</a:t>
            </a:r>
            <a:endParaRPr sz="1500">
              <a:highlight>
                <a:srgbClr val="FFFFFF"/>
              </a:highlight>
            </a:endParaRPr>
          </a:p>
        </p:txBody>
      </p:sp>
      <p:sp>
        <p:nvSpPr>
          <p:cNvPr id="218" name="Google Shape;218;p22"/>
          <p:cNvSpPr txBox="1"/>
          <p:nvPr/>
        </p:nvSpPr>
        <p:spPr>
          <a:xfrm>
            <a:off x="8248187" y="3280075"/>
            <a:ext cx="8901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500">
                <a:highlight>
                  <a:srgbClr val="FFFFFF"/>
                </a:highlight>
              </a:rPr>
              <a:t>name</a:t>
            </a:r>
            <a:endParaRPr sz="1500">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3"/>
          <p:cNvPicPr preferRelativeResize="0"/>
          <p:nvPr/>
        </p:nvPicPr>
        <p:blipFill rotWithShape="1">
          <a:blip r:embed="rId3">
            <a:alphaModFix/>
          </a:blip>
          <a:srcRect b="0" l="20716" r="0" t="0"/>
          <a:stretch/>
        </p:blipFill>
        <p:spPr>
          <a:xfrm>
            <a:off x="1332725" y="1819150"/>
            <a:ext cx="4898852" cy="3131576"/>
          </a:xfrm>
          <a:prstGeom prst="rect">
            <a:avLst/>
          </a:prstGeom>
          <a:noFill/>
          <a:ln>
            <a:noFill/>
          </a:ln>
        </p:spPr>
      </p:pic>
      <p:sp>
        <p:nvSpPr>
          <p:cNvPr id="224" name="Google Shape;2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Graph Database</a:t>
            </a:r>
            <a:endParaRPr b="1"/>
          </a:p>
        </p:txBody>
      </p:sp>
      <p:pic>
        <p:nvPicPr>
          <p:cNvPr id="225" name="Google Shape;225;p23"/>
          <p:cNvPicPr preferRelativeResize="0"/>
          <p:nvPr/>
        </p:nvPicPr>
        <p:blipFill>
          <a:blip r:embed="rId4">
            <a:alphaModFix amt="67000"/>
          </a:blip>
          <a:stretch>
            <a:fillRect/>
          </a:stretch>
        </p:blipFill>
        <p:spPr>
          <a:xfrm>
            <a:off x="4228550" y="138363"/>
            <a:ext cx="4705173" cy="4866775"/>
          </a:xfrm>
          <a:prstGeom prst="rect">
            <a:avLst/>
          </a:prstGeom>
          <a:noFill/>
          <a:ln>
            <a:noFill/>
          </a:ln>
          <a:effectLst>
            <a:outerShdw rotWithShape="0" algn="bl">
              <a:srgbClr val="FFFFFF"/>
            </a:outerShdw>
          </a:effectLst>
        </p:spPr>
      </p:pic>
      <p:pic>
        <p:nvPicPr>
          <p:cNvPr id="226" name="Google Shape;226;p23"/>
          <p:cNvPicPr preferRelativeResize="0"/>
          <p:nvPr/>
        </p:nvPicPr>
        <p:blipFill>
          <a:blip r:embed="rId5">
            <a:alphaModFix/>
          </a:blip>
          <a:stretch>
            <a:fillRect/>
          </a:stretch>
        </p:blipFill>
        <p:spPr>
          <a:xfrm>
            <a:off x="407075" y="1170050"/>
            <a:ext cx="2043525" cy="711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4"/>
          <p:cNvPicPr preferRelativeResize="0"/>
          <p:nvPr/>
        </p:nvPicPr>
        <p:blipFill rotWithShape="1">
          <a:blip r:embed="rId3">
            <a:alphaModFix amt="90000"/>
          </a:blip>
          <a:srcRect b="18146" l="0" r="30757" t="0"/>
          <a:stretch/>
        </p:blipFill>
        <p:spPr>
          <a:xfrm>
            <a:off x="3606979" y="1407475"/>
            <a:ext cx="4884402" cy="3497475"/>
          </a:xfrm>
          <a:prstGeom prst="rect">
            <a:avLst/>
          </a:prstGeom>
          <a:noFill/>
          <a:ln>
            <a:noFill/>
          </a:ln>
        </p:spPr>
      </p:pic>
      <p:sp>
        <p:nvSpPr>
          <p:cNvPr id="232" name="Google Shape;2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PageRank</a:t>
            </a:r>
            <a:endParaRPr b="1"/>
          </a:p>
        </p:txBody>
      </p:sp>
      <p:sp>
        <p:nvSpPr>
          <p:cNvPr id="233" name="Google Shape;233;p24"/>
          <p:cNvSpPr txBox="1"/>
          <p:nvPr/>
        </p:nvSpPr>
        <p:spPr>
          <a:xfrm>
            <a:off x="4710436" y="823300"/>
            <a:ext cx="2677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Sample Endpoint Query:</a:t>
            </a:r>
            <a:endParaRPr sz="1800">
              <a:solidFill>
                <a:schemeClr val="lt2"/>
              </a:solidFill>
            </a:endParaRPr>
          </a:p>
        </p:txBody>
      </p:sp>
      <p:sp>
        <p:nvSpPr>
          <p:cNvPr id="234" name="Google Shape;234;p24"/>
          <p:cNvSpPr/>
          <p:nvPr/>
        </p:nvSpPr>
        <p:spPr>
          <a:xfrm>
            <a:off x="3606982" y="2416915"/>
            <a:ext cx="2105100" cy="162000"/>
          </a:xfrm>
          <a:prstGeom prst="roundRect">
            <a:avLst>
              <a:gd fmla="val 16667"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4"/>
          <p:cNvPicPr preferRelativeResize="0"/>
          <p:nvPr/>
        </p:nvPicPr>
        <p:blipFill>
          <a:blip r:embed="rId4">
            <a:alphaModFix amt="80000"/>
          </a:blip>
          <a:stretch>
            <a:fillRect/>
          </a:stretch>
        </p:blipFill>
        <p:spPr>
          <a:xfrm rot="4">
            <a:off x="556301" y="964138"/>
            <a:ext cx="2778975" cy="39407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Predicting Future Research</a:t>
            </a:r>
            <a:endParaRPr b="1"/>
          </a:p>
        </p:txBody>
      </p:sp>
      <p:pic>
        <p:nvPicPr>
          <p:cNvPr id="241" name="Google Shape;241;p25"/>
          <p:cNvPicPr preferRelativeResize="0"/>
          <p:nvPr/>
        </p:nvPicPr>
        <p:blipFill>
          <a:blip r:embed="rId3">
            <a:alphaModFix/>
          </a:blip>
          <a:stretch>
            <a:fillRect/>
          </a:stretch>
        </p:blipFill>
        <p:spPr>
          <a:xfrm>
            <a:off x="447650" y="1174575"/>
            <a:ext cx="2857252" cy="1560681"/>
          </a:xfrm>
          <a:prstGeom prst="rect">
            <a:avLst/>
          </a:prstGeom>
          <a:noFill/>
          <a:ln>
            <a:noFill/>
          </a:ln>
        </p:spPr>
      </p:pic>
      <p:pic>
        <p:nvPicPr>
          <p:cNvPr id="242" name="Google Shape;242;p25"/>
          <p:cNvPicPr preferRelativeResize="0"/>
          <p:nvPr/>
        </p:nvPicPr>
        <p:blipFill rotWithShape="1">
          <a:blip r:embed="rId4">
            <a:alphaModFix/>
          </a:blip>
          <a:srcRect b="0" l="0" r="24975" t="24288"/>
          <a:stretch/>
        </p:blipFill>
        <p:spPr>
          <a:xfrm>
            <a:off x="880375" y="3171575"/>
            <a:ext cx="3697925" cy="1659650"/>
          </a:xfrm>
          <a:prstGeom prst="rect">
            <a:avLst/>
          </a:prstGeom>
          <a:noFill/>
          <a:ln>
            <a:noFill/>
          </a:ln>
        </p:spPr>
      </p:pic>
      <p:pic>
        <p:nvPicPr>
          <p:cNvPr id="243" name="Google Shape;243;p25"/>
          <p:cNvPicPr preferRelativeResize="0"/>
          <p:nvPr/>
        </p:nvPicPr>
        <p:blipFill>
          <a:blip r:embed="rId5">
            <a:alphaModFix/>
          </a:blip>
          <a:stretch>
            <a:fillRect/>
          </a:stretch>
        </p:blipFill>
        <p:spPr>
          <a:xfrm>
            <a:off x="4225093" y="1333098"/>
            <a:ext cx="3852223" cy="1186378"/>
          </a:xfrm>
          <a:prstGeom prst="rect">
            <a:avLst/>
          </a:prstGeom>
          <a:noFill/>
          <a:ln>
            <a:noFill/>
          </a:ln>
        </p:spPr>
      </p:pic>
      <p:pic>
        <p:nvPicPr>
          <p:cNvPr id="244" name="Google Shape;244;p25"/>
          <p:cNvPicPr preferRelativeResize="0"/>
          <p:nvPr/>
        </p:nvPicPr>
        <p:blipFill>
          <a:blip r:embed="rId6">
            <a:alphaModFix/>
          </a:blip>
          <a:stretch>
            <a:fillRect/>
          </a:stretch>
        </p:blipFill>
        <p:spPr>
          <a:xfrm>
            <a:off x="5529375" y="3106585"/>
            <a:ext cx="1654786" cy="156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Predicting Future Research</a:t>
            </a:r>
            <a:endParaRPr b="1"/>
          </a:p>
        </p:txBody>
      </p:sp>
      <p:sp>
        <p:nvSpPr>
          <p:cNvPr id="250" name="Google Shape;250;p26"/>
          <p:cNvSpPr txBox="1"/>
          <p:nvPr>
            <p:ph idx="1" type="body"/>
          </p:nvPr>
        </p:nvSpPr>
        <p:spPr>
          <a:xfrm>
            <a:off x="311700" y="1152475"/>
            <a:ext cx="84873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51" name="Google Shape;251;p26"/>
          <p:cNvPicPr preferRelativeResize="0"/>
          <p:nvPr/>
        </p:nvPicPr>
        <p:blipFill>
          <a:blip r:embed="rId3">
            <a:alphaModFix/>
          </a:blip>
          <a:stretch>
            <a:fillRect/>
          </a:stretch>
        </p:blipFill>
        <p:spPr>
          <a:xfrm>
            <a:off x="351100" y="2936049"/>
            <a:ext cx="2516250" cy="1679577"/>
          </a:xfrm>
          <a:prstGeom prst="rect">
            <a:avLst/>
          </a:prstGeom>
          <a:noFill/>
          <a:ln>
            <a:noFill/>
          </a:ln>
        </p:spPr>
      </p:pic>
      <p:sp>
        <p:nvSpPr>
          <p:cNvPr id="252" name="Google Shape;252;p26"/>
          <p:cNvSpPr txBox="1"/>
          <p:nvPr/>
        </p:nvSpPr>
        <p:spPr>
          <a:xfrm>
            <a:off x="311700" y="1363025"/>
            <a:ext cx="31794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(1) Reading the reference abstracts (priming the model)</a:t>
            </a:r>
            <a:endParaRPr sz="1800">
              <a:highlight>
                <a:srgbClr val="FFFFFF"/>
              </a:highlight>
            </a:endParaRPr>
          </a:p>
        </p:txBody>
      </p:sp>
      <p:sp>
        <p:nvSpPr>
          <p:cNvPr id="253" name="Google Shape;253;p26"/>
          <p:cNvSpPr txBox="1"/>
          <p:nvPr/>
        </p:nvSpPr>
        <p:spPr>
          <a:xfrm>
            <a:off x="3177000" y="2622925"/>
            <a:ext cx="27567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(2) Writing an entire new paper (text generation)</a:t>
            </a:r>
            <a:endParaRPr sz="1800">
              <a:highlight>
                <a:srgbClr val="FFFFFF"/>
              </a:highlight>
            </a:endParaRPr>
          </a:p>
        </p:txBody>
      </p:sp>
      <p:sp>
        <p:nvSpPr>
          <p:cNvPr id="254" name="Google Shape;254;p26"/>
          <p:cNvSpPr txBox="1"/>
          <p:nvPr/>
        </p:nvSpPr>
        <p:spPr>
          <a:xfrm>
            <a:off x="5665800" y="3788575"/>
            <a:ext cx="31332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(3) Writing the paper’s abstract (text summarization)</a:t>
            </a:r>
            <a:endParaRPr sz="1800">
              <a:highlight>
                <a:srgbClr val="FFFFFF"/>
              </a:highlight>
            </a:endParaRPr>
          </a:p>
        </p:txBody>
      </p:sp>
      <p:pic>
        <p:nvPicPr>
          <p:cNvPr id="255" name="Google Shape;255;p26"/>
          <p:cNvPicPr preferRelativeResize="0"/>
          <p:nvPr/>
        </p:nvPicPr>
        <p:blipFill rotWithShape="1">
          <a:blip r:embed="rId4">
            <a:alphaModFix/>
          </a:blip>
          <a:srcRect b="7629" l="0" r="0" t="0"/>
          <a:stretch/>
        </p:blipFill>
        <p:spPr>
          <a:xfrm flipH="1">
            <a:off x="6087066" y="718525"/>
            <a:ext cx="2679534" cy="177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t>        </a:t>
            </a:r>
            <a:r>
              <a:rPr b="1" lang="en">
                <a:highlight>
                  <a:schemeClr val="accent1"/>
                </a:highlight>
              </a:rPr>
              <a:t>Topic Modeling</a:t>
            </a:r>
            <a:endParaRPr b="1">
              <a:highlight>
                <a:schemeClr val="accent1"/>
              </a:highlight>
            </a:endParaRPr>
          </a:p>
        </p:txBody>
      </p:sp>
      <p:pic>
        <p:nvPicPr>
          <p:cNvPr id="261" name="Google Shape;261;p27"/>
          <p:cNvPicPr preferRelativeResize="0"/>
          <p:nvPr/>
        </p:nvPicPr>
        <p:blipFill>
          <a:blip r:embed="rId3">
            <a:alphaModFix/>
          </a:blip>
          <a:stretch>
            <a:fillRect/>
          </a:stretch>
        </p:blipFill>
        <p:spPr>
          <a:xfrm>
            <a:off x="1696175" y="1017725"/>
            <a:ext cx="5751634" cy="3664074"/>
          </a:xfrm>
          <a:prstGeom prst="rect">
            <a:avLst/>
          </a:prstGeom>
          <a:noFill/>
          <a:ln>
            <a:noFill/>
          </a:ln>
        </p:spPr>
      </p:pic>
      <p:sp>
        <p:nvSpPr>
          <p:cNvPr id="262" name="Google Shape;262;p27"/>
          <p:cNvSpPr txBox="1"/>
          <p:nvPr/>
        </p:nvSpPr>
        <p:spPr>
          <a:xfrm>
            <a:off x="3072000" y="46818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Latent Dirichlet Allocation</a:t>
            </a:r>
            <a:endParaRPr sz="1800">
              <a:solidFill>
                <a:schemeClr val="lt2"/>
              </a:solidFill>
            </a:endParaRPr>
          </a:p>
        </p:txBody>
      </p:sp>
      <p:sp>
        <p:nvSpPr>
          <p:cNvPr id="263" name="Google Shape;263;p27"/>
          <p:cNvSpPr/>
          <p:nvPr/>
        </p:nvSpPr>
        <p:spPr>
          <a:xfrm>
            <a:off x="4657050" y="445025"/>
            <a:ext cx="958500" cy="1100100"/>
          </a:xfrm>
          <a:prstGeom prst="bentArrow">
            <a:avLst>
              <a:gd fmla="val 11195" name="adj1"/>
              <a:gd fmla="val 19700" name="adj2"/>
              <a:gd fmla="val 18649" name="adj3"/>
              <a:gd fmla="val 37316" name="adj4"/>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txBox="1"/>
          <p:nvPr/>
        </p:nvSpPr>
        <p:spPr>
          <a:xfrm>
            <a:off x="5692400" y="413225"/>
            <a:ext cx="3000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n" sz="1800">
                <a:highlight>
                  <a:srgbClr val="FFFFFF"/>
                </a:highlight>
              </a:rPr>
              <a:t>Medicine</a:t>
            </a:r>
            <a:endParaRPr sz="1800">
              <a:solidFill>
                <a:schemeClr val="lt2"/>
              </a:solidFill>
            </a:endParaRPr>
          </a:p>
        </p:txBody>
      </p:sp>
      <p:sp>
        <p:nvSpPr>
          <p:cNvPr id="265" name="Google Shape;265;p27"/>
          <p:cNvSpPr txBox="1"/>
          <p:nvPr/>
        </p:nvSpPr>
        <p:spPr>
          <a:xfrm rot="-1812609">
            <a:off x="41480" y="325476"/>
            <a:ext cx="1443440" cy="554157"/>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2400">
                <a:solidFill>
                  <a:schemeClr val="dk1"/>
                </a:solidFill>
                <a:highlight>
                  <a:srgbClr val="CC0000"/>
                </a:highlight>
              </a:rPr>
              <a:t>BONUS!</a:t>
            </a:r>
            <a:endParaRPr sz="2400">
              <a:solidFill>
                <a:schemeClr val="dk1"/>
              </a:solidFill>
              <a:highlight>
                <a:srgbClr val="CC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        </a:t>
            </a:r>
            <a:r>
              <a:rPr b="1" lang="en">
                <a:highlight>
                  <a:schemeClr val="accent1"/>
                </a:highlight>
              </a:rPr>
              <a:t>Recommender System</a:t>
            </a:r>
            <a:endParaRPr b="1"/>
          </a:p>
        </p:txBody>
      </p:sp>
      <p:pic>
        <p:nvPicPr>
          <p:cNvPr id="271" name="Google Shape;271;p28"/>
          <p:cNvPicPr preferRelativeResize="0"/>
          <p:nvPr/>
        </p:nvPicPr>
        <p:blipFill>
          <a:blip r:embed="rId3">
            <a:alphaModFix/>
          </a:blip>
          <a:stretch>
            <a:fillRect/>
          </a:stretch>
        </p:blipFill>
        <p:spPr>
          <a:xfrm>
            <a:off x="239052" y="1526625"/>
            <a:ext cx="4305776" cy="2904400"/>
          </a:xfrm>
          <a:prstGeom prst="rect">
            <a:avLst/>
          </a:prstGeom>
          <a:noFill/>
          <a:ln>
            <a:noFill/>
          </a:ln>
        </p:spPr>
      </p:pic>
      <p:sp>
        <p:nvSpPr>
          <p:cNvPr id="272" name="Google Shape;272;p28"/>
          <p:cNvSpPr txBox="1"/>
          <p:nvPr/>
        </p:nvSpPr>
        <p:spPr>
          <a:xfrm>
            <a:off x="4816275" y="1709438"/>
            <a:ext cx="4065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Paper recommendations using LDA similarity between input and abstracts</a:t>
            </a:r>
            <a:endParaRPr sz="1800">
              <a:highlight>
                <a:srgbClr val="FFFFFF"/>
              </a:highlight>
            </a:endParaRPr>
          </a:p>
        </p:txBody>
      </p:sp>
      <p:sp>
        <p:nvSpPr>
          <p:cNvPr id="273" name="Google Shape;273;p28"/>
          <p:cNvSpPr txBox="1"/>
          <p:nvPr/>
        </p:nvSpPr>
        <p:spPr>
          <a:xfrm>
            <a:off x="5349225" y="1013625"/>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Trained on the entire graph</a:t>
            </a:r>
            <a:endParaRPr sz="1800">
              <a:highlight>
                <a:srgbClr val="FFFFFF"/>
              </a:highlight>
            </a:endParaRPr>
          </a:p>
        </p:txBody>
      </p:sp>
      <p:sp>
        <p:nvSpPr>
          <p:cNvPr id="274" name="Google Shape;274;p28"/>
          <p:cNvSpPr txBox="1"/>
          <p:nvPr/>
        </p:nvSpPr>
        <p:spPr>
          <a:xfrm>
            <a:off x="4816275" y="2723863"/>
            <a:ext cx="4065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Not reliant on searching keywords in the database</a:t>
            </a:r>
            <a:r>
              <a:rPr lang="en" sz="1800">
                <a:highlight>
                  <a:srgbClr val="FFFFFF"/>
                </a:highlight>
              </a:rPr>
              <a:t> </a:t>
            </a:r>
            <a:endParaRPr sz="1800">
              <a:highlight>
                <a:srgbClr val="FFFFFF"/>
              </a:highlight>
            </a:endParaRPr>
          </a:p>
        </p:txBody>
      </p:sp>
      <p:sp>
        <p:nvSpPr>
          <p:cNvPr id="275" name="Google Shape;275;p28"/>
          <p:cNvSpPr txBox="1"/>
          <p:nvPr/>
        </p:nvSpPr>
        <p:spPr>
          <a:xfrm>
            <a:off x="4816275" y="3738300"/>
            <a:ext cx="40659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Even hosted on a local machine can return query in 1 second</a:t>
            </a:r>
            <a:endParaRPr sz="1800">
              <a:highlight>
                <a:srgbClr val="FFFFFF"/>
              </a:highlight>
            </a:endParaRPr>
          </a:p>
        </p:txBody>
      </p:sp>
      <p:sp>
        <p:nvSpPr>
          <p:cNvPr id="276" name="Google Shape;276;p28"/>
          <p:cNvSpPr txBox="1"/>
          <p:nvPr/>
        </p:nvSpPr>
        <p:spPr>
          <a:xfrm rot="-1812609">
            <a:off x="41480" y="325476"/>
            <a:ext cx="1443440" cy="554157"/>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2400">
                <a:solidFill>
                  <a:schemeClr val="dk1"/>
                </a:solidFill>
                <a:highlight>
                  <a:srgbClr val="CC0000"/>
                </a:highlight>
              </a:rPr>
              <a:t>BONUS!</a:t>
            </a:r>
            <a:endParaRPr sz="2400">
              <a:solidFill>
                <a:schemeClr val="dk1"/>
              </a:solidFill>
              <a:highlight>
                <a:srgbClr val="CC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highlight>
                  <a:schemeClr val="accent1"/>
                </a:highlight>
              </a:rPr>
              <a:t>Validation</a:t>
            </a:r>
            <a:endParaRPr b="1">
              <a:highlight>
                <a:schemeClr val="accent1"/>
              </a:highlight>
            </a:endParaRPr>
          </a:p>
        </p:txBody>
      </p:sp>
      <p:sp>
        <p:nvSpPr>
          <p:cNvPr id="282" name="Google Shape;282;p29"/>
          <p:cNvSpPr txBox="1"/>
          <p:nvPr/>
        </p:nvSpPr>
        <p:spPr>
          <a:xfrm>
            <a:off x="389725" y="3595650"/>
            <a:ext cx="32388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Validation Set: 99.53</a:t>
            </a:r>
            <a:r>
              <a:rPr lang="en" sz="1800">
                <a:highlight>
                  <a:srgbClr val="FFFFFF"/>
                </a:highlight>
              </a:rPr>
              <a:t>% TPR on record linkage</a:t>
            </a:r>
            <a:endParaRPr sz="1800">
              <a:highlight>
                <a:srgbClr val="FFFFFF"/>
              </a:highlight>
            </a:endParaRPr>
          </a:p>
        </p:txBody>
      </p:sp>
      <p:sp>
        <p:nvSpPr>
          <p:cNvPr id="283" name="Google Shape;283;p29"/>
          <p:cNvSpPr txBox="1"/>
          <p:nvPr/>
        </p:nvSpPr>
        <p:spPr>
          <a:xfrm>
            <a:off x="226850" y="1354725"/>
            <a:ext cx="4152000" cy="1252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800">
                <a:highlight>
                  <a:srgbClr val="FFFFFF"/>
                </a:highlight>
              </a:rPr>
              <a:t>Novelty in Generated Abstracts:</a:t>
            </a:r>
            <a:endParaRPr sz="1800">
              <a:highlight>
                <a:srgbClr val="FFFFFF"/>
              </a:highlight>
            </a:endParaRPr>
          </a:p>
          <a:p>
            <a:pPr indent="0" lvl="0" marL="0" marR="0" rtl="0" algn="ctr">
              <a:lnSpc>
                <a:spcPct val="115000"/>
              </a:lnSpc>
              <a:spcBef>
                <a:spcPts val="1200"/>
              </a:spcBef>
              <a:spcAft>
                <a:spcPts val="1200"/>
              </a:spcAft>
              <a:buNone/>
            </a:pPr>
            <a:r>
              <a:rPr lang="en" sz="1800">
                <a:highlight>
                  <a:srgbClr val="FFFFFF"/>
                </a:highlight>
              </a:rPr>
              <a:t>Only 7% of </a:t>
            </a:r>
            <a:r>
              <a:rPr lang="en" sz="1800">
                <a:highlight>
                  <a:srgbClr val="FFFFFF"/>
                </a:highlight>
              </a:rPr>
              <a:t>synthetic</a:t>
            </a:r>
            <a:r>
              <a:rPr lang="en" sz="1800">
                <a:highlight>
                  <a:srgbClr val="FFFFFF"/>
                </a:highlight>
              </a:rPr>
              <a:t> papers find their sources on the top 5 recommendations</a:t>
            </a:r>
            <a:endParaRPr sz="1800">
              <a:highlight>
                <a:srgbClr val="FFFFFF"/>
              </a:highlight>
            </a:endParaRPr>
          </a:p>
        </p:txBody>
      </p:sp>
      <p:sp>
        <p:nvSpPr>
          <p:cNvPr id="284" name="Google Shape;284;p29"/>
          <p:cNvSpPr txBox="1"/>
          <p:nvPr/>
        </p:nvSpPr>
        <p:spPr>
          <a:xfrm>
            <a:off x="5229800" y="4148550"/>
            <a:ext cx="3238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Reduction Ratio: 0.93</a:t>
            </a:r>
            <a:endParaRPr sz="1800">
              <a:highlight>
                <a:srgbClr val="FFFFFF"/>
              </a:highlight>
            </a:endParaRPr>
          </a:p>
        </p:txBody>
      </p:sp>
      <p:sp>
        <p:nvSpPr>
          <p:cNvPr id="285" name="Google Shape;285;p29"/>
          <p:cNvSpPr txBox="1"/>
          <p:nvPr/>
        </p:nvSpPr>
        <p:spPr>
          <a:xfrm>
            <a:off x="4229675" y="2792125"/>
            <a:ext cx="43611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Full dataset: 0.02% self-evident FPs (impossible 3-way matches)</a:t>
            </a:r>
            <a:endParaRPr sz="1800">
              <a:highlight>
                <a:srgbClr val="FFFFFF"/>
              </a:highlight>
            </a:endParaRPr>
          </a:p>
        </p:txBody>
      </p:sp>
      <p:sp>
        <p:nvSpPr>
          <p:cNvPr id="286" name="Google Shape;286;p29"/>
          <p:cNvSpPr txBox="1"/>
          <p:nvPr/>
        </p:nvSpPr>
        <p:spPr>
          <a:xfrm>
            <a:off x="5282125" y="825500"/>
            <a:ext cx="32388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Validation Set: 98.4% TPR on DBpedia authors</a:t>
            </a:r>
            <a:endParaRPr sz="180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Final Result</a:t>
            </a:r>
            <a:endParaRPr b="1"/>
          </a:p>
        </p:txBody>
      </p:sp>
      <p:pic>
        <p:nvPicPr>
          <p:cNvPr id="292" name="Google Shape;292;p30"/>
          <p:cNvPicPr preferRelativeResize="0"/>
          <p:nvPr/>
        </p:nvPicPr>
        <p:blipFill>
          <a:blip r:embed="rId3">
            <a:alphaModFix/>
          </a:blip>
          <a:stretch>
            <a:fillRect/>
          </a:stretch>
        </p:blipFill>
        <p:spPr>
          <a:xfrm>
            <a:off x="1572125" y="1582554"/>
            <a:ext cx="6304548" cy="3450875"/>
          </a:xfrm>
          <a:prstGeom prst="rect">
            <a:avLst/>
          </a:prstGeom>
          <a:noFill/>
          <a:ln>
            <a:noFill/>
          </a:ln>
        </p:spPr>
      </p:pic>
      <p:sp>
        <p:nvSpPr>
          <p:cNvPr id="293" name="Google Shape;293;p30"/>
          <p:cNvSpPr/>
          <p:nvPr/>
        </p:nvSpPr>
        <p:spPr>
          <a:xfrm>
            <a:off x="1459819" y="1991620"/>
            <a:ext cx="914400" cy="17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294" name="Google Shape;294;p30"/>
          <p:cNvSpPr/>
          <p:nvPr/>
        </p:nvSpPr>
        <p:spPr>
          <a:xfrm>
            <a:off x="3219293" y="1596852"/>
            <a:ext cx="914400" cy="17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295" name="Google Shape;295;p30"/>
          <p:cNvSpPr/>
          <p:nvPr/>
        </p:nvSpPr>
        <p:spPr>
          <a:xfrm>
            <a:off x="6188079" y="1596845"/>
            <a:ext cx="914400" cy="17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296" name="Google Shape;296;p30"/>
          <p:cNvSpPr/>
          <p:nvPr/>
        </p:nvSpPr>
        <p:spPr>
          <a:xfrm>
            <a:off x="1466335" y="2327202"/>
            <a:ext cx="914400" cy="17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297" name="Google Shape;297;p30"/>
          <p:cNvSpPr/>
          <p:nvPr/>
        </p:nvSpPr>
        <p:spPr>
          <a:xfrm rot="5400000">
            <a:off x="5107650" y="364700"/>
            <a:ext cx="257700" cy="2293500"/>
          </a:xfrm>
          <a:prstGeom prst="leftBrace">
            <a:avLst>
              <a:gd fmla="val 50000" name="adj1"/>
              <a:gd fmla="val 50000" name="adj2"/>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298" name="Google Shape;298;p30"/>
          <p:cNvSpPr txBox="1"/>
          <p:nvPr/>
        </p:nvSpPr>
        <p:spPr>
          <a:xfrm>
            <a:off x="7506400" y="1914700"/>
            <a:ext cx="16524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 LDA Topic Modeling</a:t>
            </a:r>
            <a:endParaRPr sz="1900">
              <a:solidFill>
                <a:schemeClr val="dk1"/>
              </a:solidFill>
              <a:highlight>
                <a:srgbClr val="CC0000"/>
              </a:highlight>
            </a:endParaRPr>
          </a:p>
        </p:txBody>
      </p:sp>
      <p:sp>
        <p:nvSpPr>
          <p:cNvPr id="299" name="Google Shape;299;p30"/>
          <p:cNvSpPr txBox="1"/>
          <p:nvPr/>
        </p:nvSpPr>
        <p:spPr>
          <a:xfrm>
            <a:off x="62321" y="1104650"/>
            <a:ext cx="16524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Research Predictions</a:t>
            </a:r>
            <a:endParaRPr sz="1900">
              <a:solidFill>
                <a:schemeClr val="dk1"/>
              </a:solidFill>
              <a:highlight>
                <a:srgbClr val="CC0000"/>
              </a:highlight>
            </a:endParaRPr>
          </a:p>
        </p:txBody>
      </p:sp>
      <p:sp>
        <p:nvSpPr>
          <p:cNvPr id="300" name="Google Shape;300;p30"/>
          <p:cNvSpPr txBox="1"/>
          <p:nvPr/>
        </p:nvSpPr>
        <p:spPr>
          <a:xfrm>
            <a:off x="62325" y="2625050"/>
            <a:ext cx="13617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PageRank</a:t>
            </a:r>
            <a:endParaRPr sz="1900">
              <a:solidFill>
                <a:schemeClr val="dk1"/>
              </a:solidFill>
              <a:highlight>
                <a:srgbClr val="CC0000"/>
              </a:highlight>
            </a:endParaRPr>
          </a:p>
        </p:txBody>
      </p:sp>
      <p:cxnSp>
        <p:nvCxnSpPr>
          <p:cNvPr id="301" name="Google Shape;301;p30"/>
          <p:cNvCxnSpPr>
            <a:stCxn id="296" idx="3"/>
          </p:cNvCxnSpPr>
          <p:nvPr/>
        </p:nvCxnSpPr>
        <p:spPr>
          <a:xfrm flipH="1">
            <a:off x="958546" y="2479561"/>
            <a:ext cx="641700" cy="296100"/>
          </a:xfrm>
          <a:prstGeom prst="straightConnector1">
            <a:avLst/>
          </a:prstGeom>
          <a:noFill/>
          <a:ln cap="flat" cmpd="sng" w="28575">
            <a:solidFill>
              <a:srgbClr val="CC0000"/>
            </a:solidFill>
            <a:prstDash val="solid"/>
            <a:round/>
            <a:headEnd len="sm" w="sm" type="none"/>
            <a:tailEnd len="sm" w="sm" type="none"/>
          </a:ln>
        </p:spPr>
      </p:cxnSp>
      <p:cxnSp>
        <p:nvCxnSpPr>
          <p:cNvPr id="302" name="Google Shape;302;p30"/>
          <p:cNvCxnSpPr>
            <a:stCxn id="293" idx="0"/>
          </p:cNvCxnSpPr>
          <p:nvPr/>
        </p:nvCxnSpPr>
        <p:spPr>
          <a:xfrm rot="10800000">
            <a:off x="815419" y="1764520"/>
            <a:ext cx="1101600" cy="227100"/>
          </a:xfrm>
          <a:prstGeom prst="straightConnector1">
            <a:avLst/>
          </a:prstGeom>
          <a:noFill/>
          <a:ln cap="flat" cmpd="sng" w="28575">
            <a:solidFill>
              <a:srgbClr val="CC0000"/>
            </a:solidFill>
            <a:prstDash val="solid"/>
            <a:round/>
            <a:headEnd len="sm" w="sm" type="none"/>
            <a:tailEnd len="sm" w="sm" type="none"/>
          </a:ln>
        </p:spPr>
      </p:cxnSp>
      <p:sp>
        <p:nvSpPr>
          <p:cNvPr id="303" name="Google Shape;303;p30"/>
          <p:cNvSpPr txBox="1"/>
          <p:nvPr/>
        </p:nvSpPr>
        <p:spPr>
          <a:xfrm>
            <a:off x="2374225" y="113900"/>
            <a:ext cx="18546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Recommender System</a:t>
            </a:r>
            <a:endParaRPr sz="1900">
              <a:solidFill>
                <a:schemeClr val="dk1"/>
              </a:solidFill>
              <a:highlight>
                <a:srgbClr val="CC0000"/>
              </a:highlight>
            </a:endParaRPr>
          </a:p>
        </p:txBody>
      </p:sp>
      <p:sp>
        <p:nvSpPr>
          <p:cNvPr id="304" name="Google Shape;304;p30"/>
          <p:cNvSpPr txBox="1"/>
          <p:nvPr/>
        </p:nvSpPr>
        <p:spPr>
          <a:xfrm>
            <a:off x="4555650" y="144700"/>
            <a:ext cx="13617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Text Query</a:t>
            </a:r>
            <a:endParaRPr sz="1900">
              <a:solidFill>
                <a:schemeClr val="dk1"/>
              </a:solidFill>
              <a:highlight>
                <a:srgbClr val="CC0000"/>
              </a:highlight>
            </a:endParaRPr>
          </a:p>
        </p:txBody>
      </p:sp>
      <p:sp>
        <p:nvSpPr>
          <p:cNvPr id="305" name="Google Shape;305;p30"/>
          <p:cNvSpPr txBox="1"/>
          <p:nvPr/>
        </p:nvSpPr>
        <p:spPr>
          <a:xfrm>
            <a:off x="7188600" y="144700"/>
            <a:ext cx="1361700" cy="81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Neo4J Endpoint</a:t>
            </a:r>
            <a:endParaRPr sz="1900">
              <a:solidFill>
                <a:schemeClr val="dk1"/>
              </a:solidFill>
              <a:highlight>
                <a:srgbClr val="CC0000"/>
              </a:highlight>
            </a:endParaRPr>
          </a:p>
        </p:txBody>
      </p:sp>
      <p:cxnSp>
        <p:nvCxnSpPr>
          <p:cNvPr id="306" name="Google Shape;306;p30"/>
          <p:cNvCxnSpPr>
            <a:stCxn id="297" idx="1"/>
          </p:cNvCxnSpPr>
          <p:nvPr/>
        </p:nvCxnSpPr>
        <p:spPr>
          <a:xfrm rot="10800000">
            <a:off x="5172000" y="486500"/>
            <a:ext cx="64500" cy="896100"/>
          </a:xfrm>
          <a:prstGeom prst="straightConnector1">
            <a:avLst/>
          </a:prstGeom>
          <a:noFill/>
          <a:ln cap="flat" cmpd="sng" w="28575">
            <a:solidFill>
              <a:srgbClr val="CC0000"/>
            </a:solidFill>
            <a:prstDash val="solid"/>
            <a:round/>
            <a:headEnd len="sm" w="sm" type="none"/>
            <a:tailEnd len="sm" w="sm" type="none"/>
          </a:ln>
        </p:spPr>
      </p:cxnSp>
      <p:cxnSp>
        <p:nvCxnSpPr>
          <p:cNvPr id="307" name="Google Shape;307;p30"/>
          <p:cNvCxnSpPr>
            <a:stCxn id="295" idx="7"/>
          </p:cNvCxnSpPr>
          <p:nvPr/>
        </p:nvCxnSpPr>
        <p:spPr>
          <a:xfrm flipH="1" rot="10800000">
            <a:off x="6968568" y="822585"/>
            <a:ext cx="628800" cy="800400"/>
          </a:xfrm>
          <a:prstGeom prst="straightConnector1">
            <a:avLst/>
          </a:prstGeom>
          <a:noFill/>
          <a:ln cap="flat" cmpd="sng" w="28575">
            <a:solidFill>
              <a:srgbClr val="CC0000"/>
            </a:solidFill>
            <a:prstDash val="solid"/>
            <a:round/>
            <a:headEnd len="sm" w="sm" type="none"/>
            <a:tailEnd len="sm" w="sm" type="none"/>
          </a:ln>
        </p:spPr>
      </p:cxnSp>
      <p:cxnSp>
        <p:nvCxnSpPr>
          <p:cNvPr id="308" name="Google Shape;308;p30"/>
          <p:cNvCxnSpPr>
            <a:stCxn id="294" idx="0"/>
          </p:cNvCxnSpPr>
          <p:nvPr/>
        </p:nvCxnSpPr>
        <p:spPr>
          <a:xfrm rot="10800000">
            <a:off x="3197693" y="801252"/>
            <a:ext cx="478800" cy="795600"/>
          </a:xfrm>
          <a:prstGeom prst="straightConnector1">
            <a:avLst/>
          </a:prstGeom>
          <a:noFill/>
          <a:ln cap="flat" cmpd="sng" w="28575">
            <a:solidFill>
              <a:srgbClr val="CC0000"/>
            </a:solidFill>
            <a:prstDash val="solid"/>
            <a:round/>
            <a:headEnd len="sm" w="sm" type="none"/>
            <a:tailEnd len="sm" w="sm" type="none"/>
          </a:ln>
        </p:spPr>
      </p:cxnSp>
      <p:sp>
        <p:nvSpPr>
          <p:cNvPr id="309" name="Google Shape;309;p30"/>
          <p:cNvSpPr/>
          <p:nvPr/>
        </p:nvSpPr>
        <p:spPr>
          <a:xfrm>
            <a:off x="1531372" y="3431056"/>
            <a:ext cx="914400" cy="17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310" name="Google Shape;310;p30"/>
          <p:cNvSpPr txBox="1"/>
          <p:nvPr/>
        </p:nvSpPr>
        <p:spPr>
          <a:xfrm>
            <a:off x="271850" y="3707425"/>
            <a:ext cx="1209600" cy="47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900">
                <a:solidFill>
                  <a:schemeClr val="dk1"/>
                </a:solidFill>
                <a:highlight>
                  <a:srgbClr val="CC0000"/>
                </a:highlight>
              </a:rPr>
              <a:t>DBpedia</a:t>
            </a:r>
            <a:endParaRPr sz="1900">
              <a:solidFill>
                <a:schemeClr val="dk1"/>
              </a:solidFill>
              <a:highlight>
                <a:srgbClr val="CC0000"/>
              </a:highlight>
            </a:endParaRPr>
          </a:p>
        </p:txBody>
      </p:sp>
      <p:cxnSp>
        <p:nvCxnSpPr>
          <p:cNvPr id="311" name="Google Shape;311;p30"/>
          <p:cNvCxnSpPr>
            <a:stCxn id="309" idx="3"/>
          </p:cNvCxnSpPr>
          <p:nvPr/>
        </p:nvCxnSpPr>
        <p:spPr>
          <a:xfrm flipH="1">
            <a:off x="1015783" y="3583415"/>
            <a:ext cx="649500" cy="274500"/>
          </a:xfrm>
          <a:prstGeom prst="straightConnector1">
            <a:avLst/>
          </a:prstGeom>
          <a:noFill/>
          <a:ln cap="flat" cmpd="sng" w="28575">
            <a:solidFill>
              <a:srgbClr val="CC0000"/>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nvSpPr>
        <p:spPr>
          <a:xfrm>
            <a:off x="311700" y="1479300"/>
            <a:ext cx="4260300" cy="36642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1200"/>
              </a:spcAft>
              <a:buNone/>
            </a:pPr>
            <a:r>
              <a:rPr lang="en" sz="1100">
                <a:highlight>
                  <a:srgbClr val="FFFFFF"/>
                </a:highlight>
              </a:rPr>
              <a:t>'A sparse deep belief network with efficient fuzzy learning framework The algorithm is based on a deep neural network that is able to learn to distinguish between different types of </a:t>
            </a:r>
            <a:r>
              <a:rPr lang="en" sz="1100">
                <a:solidFill>
                  <a:srgbClr val="FFFFFF"/>
                </a:solidFill>
                <a:highlight>
                  <a:srgbClr val="1155CC"/>
                </a:highlight>
              </a:rPr>
              <a:t>blurred scenes</a:t>
            </a:r>
            <a:r>
              <a:rPr lang="en" sz="1100">
                <a:highlight>
                  <a:srgbClr val="FFFFFF"/>
                </a:highlight>
              </a:rPr>
              <a:t> . The algorithm can be applied to </a:t>
            </a:r>
            <a:r>
              <a:rPr lang="en" sz="1100">
                <a:solidFill>
                  <a:srgbClr val="FFFFFF"/>
                </a:solidFill>
                <a:highlight>
                  <a:srgbClr val="1155CC"/>
                </a:highlight>
              </a:rPr>
              <a:t>any scene, including static and dynamic ones</a:t>
            </a:r>
            <a:r>
              <a:rPr lang="en" sz="1100">
                <a:highlight>
                  <a:srgbClr val="FFFFFF"/>
                </a:highlight>
              </a:rPr>
              <a:t>, and it can also be used to improve the performance of existing algorithms . The authors demonstrate the </a:t>
            </a:r>
            <a:r>
              <a:rPr lang="en" sz="1100">
                <a:solidFill>
                  <a:srgbClr val="FFFFFF"/>
                </a:solidFill>
                <a:highlight>
                  <a:srgbClr val="1155CC"/>
                </a:highlight>
              </a:rPr>
              <a:t>use of deep learning in traffic prediction</a:t>
            </a:r>
            <a:r>
              <a:rPr lang="en" sz="1100">
                <a:highlight>
                  <a:srgbClr val="FFFFFF"/>
                </a:highlight>
              </a:rPr>
              <a:t> by using a network trained on real traffic data to train a model that could predict how fast a particular vehicle would be traveling at any given time of day, based on its speed in relation to other vehicles, such as cars, trucks, buses, motorcycles, bicycles, etc. In this way, the researchers demonstrate how </a:t>
            </a:r>
            <a:r>
              <a:rPr lang="en" sz="1100">
                <a:solidFill>
                  <a:srgbClr val="FFFFFF"/>
                </a:solidFill>
                <a:highlight>
                  <a:srgbClr val="1155CC"/>
                </a:highlight>
              </a:rPr>
              <a:t>deep networks can be used in a wide range of problems, including traffic management</a:t>
            </a:r>
            <a:r>
              <a:rPr lang="en" sz="1100">
                <a:highlight>
                  <a:srgbClr val="FFFFFF"/>
                </a:highlight>
              </a:rPr>
              <a:t>, vehicle safety, traffic congestion, urban planning, transportation planning and transportation planning . They hope that this work will inspire other researchers to explore the potential of this approach in other areas of this type of engineering . </a:t>
            </a:r>
            <a:r>
              <a:rPr lang="en" sz="1100">
                <a:highlight>
                  <a:srgbClr val="F1C232"/>
                </a:highlight>
              </a:rPr>
              <a:t>The work was supported by the U.S. National Science Foundation (NSF)'</a:t>
            </a:r>
            <a:endParaRPr sz="1100">
              <a:highlight>
                <a:srgbClr val="F1C232"/>
              </a:highlight>
            </a:endParaRPr>
          </a:p>
        </p:txBody>
      </p:sp>
      <p:sp>
        <p:nvSpPr>
          <p:cNvPr id="317" name="Google Shape;317;p31"/>
          <p:cNvSpPr txBox="1"/>
          <p:nvPr/>
        </p:nvSpPr>
        <p:spPr>
          <a:xfrm>
            <a:off x="4572000" y="1479300"/>
            <a:ext cx="4260300" cy="32748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1200"/>
              </a:spcAft>
              <a:buNone/>
            </a:pPr>
            <a:r>
              <a:rPr lang="en" sz="1100">
                <a:highlight>
                  <a:srgbClr val="FFFFFF"/>
                </a:highlight>
              </a:rPr>
              <a:t>"The reconstructions capture individual-specific information, such as the location of the eyes, nose, mouth, and other facial features, as well as their shape and size . This information can be used to improve the model's performance in a number of ways . For example, it is possible to use the reconstructed images to train a model to recognize faces . </a:t>
            </a:r>
            <a:r>
              <a:rPr lang="en" sz="1100">
                <a:solidFill>
                  <a:srgbClr val="FFFFFF"/>
                </a:solidFill>
                <a:highlight>
                  <a:srgbClr val="1155CC"/>
                </a:highlight>
              </a:rPr>
              <a:t>In this way, we are able to capture the individual features of a face and use them to predict the face's identity</a:t>
            </a:r>
            <a:r>
              <a:rPr lang="en" sz="1100">
                <a:highlight>
                  <a:srgbClr val="FFFFFF"/>
                </a:highlight>
              </a:rPr>
              <a:t> . We also use this information to enhance the performance of our model in other ways, for instance, by using it to detect faces that are not in the image . Our method is based on a combination of two approaches: (1) the use of a network-based approach and (2) a neural network based approach . </a:t>
            </a:r>
            <a:r>
              <a:rPr lang="en" sz="1100">
                <a:solidFill>
                  <a:srgbClr val="FFFFFF"/>
                </a:solidFill>
                <a:highlight>
                  <a:srgbClr val="1155CC"/>
                </a:highlight>
              </a:rPr>
              <a:t>Our model is able to extract features from the neural activity of a human subject</a:t>
            </a:r>
            <a:r>
              <a:rPr lang="en" sz="1100">
                <a:highlight>
                  <a:srgbClr val="FFFFFF"/>
                </a:highlight>
              </a:rPr>
              <a:t>, </a:t>
            </a:r>
            <a:r>
              <a:rPr lang="en" sz="1100">
                <a:solidFill>
                  <a:srgbClr val="FFFFFF"/>
                </a:solidFill>
                <a:highlight>
                  <a:srgbClr val="CC0000"/>
                </a:highlight>
              </a:rPr>
              <a:t>including the shape and shape</a:t>
            </a:r>
            <a:r>
              <a:rPr lang="en" sz="1100">
                <a:highlight>
                  <a:srgbClr val="FFFFFF"/>
                </a:highlight>
              </a:rPr>
              <a:t> </a:t>
            </a:r>
            <a:r>
              <a:rPr lang="en" sz="1100">
                <a:solidFill>
                  <a:srgbClr val="FFFFFF"/>
                </a:solidFill>
                <a:highlight>
                  <a:srgbClr val="1155CC"/>
                </a:highlight>
              </a:rPr>
              <a:t>of their dendritic trees</a:t>
            </a:r>
            <a:r>
              <a:rPr lang="en" sz="1100">
                <a:highlight>
                  <a:srgbClr val="FFFFFF"/>
                </a:highlight>
              </a:rPr>
              <a:t> . We show that our method can also be used as a tool for reconstruct"</a:t>
            </a:r>
            <a:endParaRPr sz="1100">
              <a:highlight>
                <a:srgbClr val="FFFFFF"/>
              </a:highlight>
            </a:endParaRPr>
          </a:p>
        </p:txBody>
      </p:sp>
      <p:sp>
        <p:nvSpPr>
          <p:cNvPr id="318" name="Google Shape;318;p31"/>
          <p:cNvSpPr txBox="1"/>
          <p:nvPr/>
        </p:nvSpPr>
        <p:spPr>
          <a:xfrm>
            <a:off x="311700" y="341650"/>
            <a:ext cx="42603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dk1"/>
                </a:solidFill>
                <a:highlight>
                  <a:schemeClr val="accent1"/>
                </a:highlight>
              </a:rPr>
              <a:t>Neural-Net for Traffic Control on Foggy Days</a:t>
            </a:r>
            <a:endParaRPr b="1" sz="2500">
              <a:solidFill>
                <a:schemeClr val="dk1"/>
              </a:solidFill>
              <a:highlight>
                <a:schemeClr val="accent1"/>
              </a:highlight>
            </a:endParaRPr>
          </a:p>
        </p:txBody>
      </p:sp>
      <p:sp>
        <p:nvSpPr>
          <p:cNvPr id="319" name="Google Shape;319;p31"/>
          <p:cNvSpPr txBox="1"/>
          <p:nvPr/>
        </p:nvSpPr>
        <p:spPr>
          <a:xfrm>
            <a:off x="4572125" y="149200"/>
            <a:ext cx="4260300" cy="1339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2500">
                <a:solidFill>
                  <a:schemeClr val="dk1"/>
                </a:solidFill>
                <a:highlight>
                  <a:schemeClr val="accent1"/>
                </a:highlight>
              </a:rPr>
              <a:t>Training a Facial Recognition Neural-Net from Brain Activity</a:t>
            </a:r>
            <a:endParaRPr b="1" sz="2500">
              <a:solidFill>
                <a:schemeClr val="dk1"/>
              </a:solidFill>
              <a:highlight>
                <a:schemeClr val="accent1"/>
              </a:highlight>
            </a:endParaRPr>
          </a:p>
        </p:txBody>
      </p:sp>
      <p:pic>
        <p:nvPicPr>
          <p:cNvPr id="320" name="Google Shape;320;p31"/>
          <p:cNvPicPr preferRelativeResize="0"/>
          <p:nvPr/>
        </p:nvPicPr>
        <p:blipFill>
          <a:blip r:embed="rId3">
            <a:alphaModFix amt="72000"/>
          </a:blip>
          <a:stretch>
            <a:fillRect/>
          </a:stretch>
        </p:blipFill>
        <p:spPr>
          <a:xfrm flipH="1" rot="-9537178">
            <a:off x="6377853" y="4349350"/>
            <a:ext cx="562797" cy="452871"/>
          </a:xfrm>
          <a:prstGeom prst="rect">
            <a:avLst/>
          </a:prstGeom>
          <a:noFill/>
          <a:ln>
            <a:noFill/>
          </a:ln>
        </p:spPr>
      </p:pic>
      <p:sp>
        <p:nvSpPr>
          <p:cNvPr id="321" name="Google Shape;321;p31"/>
          <p:cNvSpPr txBox="1"/>
          <p:nvPr/>
        </p:nvSpPr>
        <p:spPr>
          <a:xfrm>
            <a:off x="6877775" y="4603100"/>
            <a:ext cx="648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typo</a:t>
            </a:r>
            <a:endParaRPr sz="18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1" lang="en">
                <a:highlight>
                  <a:schemeClr val="accent1"/>
                </a:highlight>
              </a:rPr>
              <a:t>The Big Picture</a:t>
            </a:r>
            <a:endParaRPr b="1"/>
          </a:p>
        </p:txBody>
      </p:sp>
      <p:sp>
        <p:nvSpPr>
          <p:cNvPr id="61" name="Google Shape;61;p14"/>
          <p:cNvSpPr/>
          <p:nvPr/>
        </p:nvSpPr>
        <p:spPr>
          <a:xfrm>
            <a:off x="1662920" y="2251735"/>
            <a:ext cx="353400" cy="369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14"/>
          <p:cNvGrpSpPr/>
          <p:nvPr/>
        </p:nvGrpSpPr>
        <p:grpSpPr>
          <a:xfrm>
            <a:off x="519878" y="1948510"/>
            <a:ext cx="1310400" cy="1150175"/>
            <a:chOff x="519878" y="1948510"/>
            <a:chExt cx="1310400" cy="1150175"/>
          </a:xfrm>
        </p:grpSpPr>
        <p:sp>
          <p:nvSpPr>
            <p:cNvPr id="63" name="Google Shape;63;p14"/>
            <p:cNvSpPr/>
            <p:nvPr/>
          </p:nvSpPr>
          <p:spPr>
            <a:xfrm>
              <a:off x="877947"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4" name="Google Shape;64;p14"/>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Find Relevant Articles</a:t>
              </a:r>
              <a:endParaRPr b="1" sz="1000">
                <a:solidFill>
                  <a:schemeClr val="dk1"/>
                </a:solidFill>
                <a:latin typeface="Roboto"/>
                <a:ea typeface="Roboto"/>
                <a:cs typeface="Roboto"/>
                <a:sym typeface="Roboto"/>
              </a:endParaRPr>
            </a:p>
          </p:txBody>
        </p:sp>
      </p:grpSp>
      <p:grpSp>
        <p:nvGrpSpPr>
          <p:cNvPr id="65" name="Google Shape;65;p14"/>
          <p:cNvGrpSpPr/>
          <p:nvPr/>
        </p:nvGrpSpPr>
        <p:grpSpPr>
          <a:xfrm>
            <a:off x="1848940" y="1948510"/>
            <a:ext cx="1310400" cy="1150175"/>
            <a:chOff x="1848940" y="1948510"/>
            <a:chExt cx="1310400" cy="1150175"/>
          </a:xfrm>
        </p:grpSpPr>
        <p:sp>
          <p:nvSpPr>
            <p:cNvPr id="66" name="Google Shape;66;p14"/>
            <p:cNvSpPr/>
            <p:nvPr/>
          </p:nvSpPr>
          <p:spPr>
            <a:xfrm>
              <a:off x="2206990"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 name="Google Shape;67;p14"/>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Extract Important Data</a:t>
              </a:r>
              <a:endParaRPr b="1" sz="1000">
                <a:solidFill>
                  <a:schemeClr val="dk1"/>
                </a:solidFill>
                <a:latin typeface="Roboto"/>
                <a:ea typeface="Roboto"/>
                <a:cs typeface="Roboto"/>
                <a:sym typeface="Roboto"/>
              </a:endParaRPr>
            </a:p>
          </p:txBody>
        </p:sp>
      </p:grpSp>
      <p:grpSp>
        <p:nvGrpSpPr>
          <p:cNvPr id="68" name="Google Shape;68;p14"/>
          <p:cNvGrpSpPr/>
          <p:nvPr/>
        </p:nvGrpSpPr>
        <p:grpSpPr>
          <a:xfrm>
            <a:off x="3178034" y="1948510"/>
            <a:ext cx="1359900" cy="1150175"/>
            <a:chOff x="3178034" y="1948510"/>
            <a:chExt cx="1359900" cy="1150175"/>
          </a:xfrm>
        </p:grpSpPr>
        <p:sp>
          <p:nvSpPr>
            <p:cNvPr id="69" name="Google Shape;69;p14"/>
            <p:cNvSpPr/>
            <p:nvPr/>
          </p:nvSpPr>
          <p:spPr>
            <a:xfrm>
              <a:off x="3560827"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0" name="Google Shape;70;p14"/>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Iterate and Store Results</a:t>
              </a:r>
              <a:endParaRPr b="1" sz="1000">
                <a:solidFill>
                  <a:schemeClr val="dk1"/>
                </a:solidFill>
                <a:latin typeface="Roboto"/>
                <a:ea typeface="Roboto"/>
                <a:cs typeface="Roboto"/>
                <a:sym typeface="Roboto"/>
              </a:endParaRPr>
            </a:p>
          </p:txBody>
        </p:sp>
      </p:grpSp>
      <p:grpSp>
        <p:nvGrpSpPr>
          <p:cNvPr id="71" name="Google Shape;71;p14"/>
          <p:cNvGrpSpPr/>
          <p:nvPr/>
        </p:nvGrpSpPr>
        <p:grpSpPr>
          <a:xfrm>
            <a:off x="4557650" y="1948510"/>
            <a:ext cx="1310400" cy="1150175"/>
            <a:chOff x="4557650" y="1948510"/>
            <a:chExt cx="1310400" cy="1150175"/>
          </a:xfrm>
        </p:grpSpPr>
        <p:sp>
          <p:nvSpPr>
            <p:cNvPr id="72" name="Google Shape;72;p14"/>
            <p:cNvSpPr/>
            <p:nvPr/>
          </p:nvSpPr>
          <p:spPr>
            <a:xfrm>
              <a:off x="4915703"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 name="Google Shape;73;p14"/>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Build Knowledge Graph</a:t>
              </a:r>
              <a:endParaRPr b="1" sz="1000">
                <a:solidFill>
                  <a:schemeClr val="dk1"/>
                </a:solidFill>
                <a:latin typeface="Roboto"/>
                <a:ea typeface="Roboto"/>
                <a:cs typeface="Roboto"/>
                <a:sym typeface="Roboto"/>
              </a:endParaRPr>
            </a:p>
          </p:txBody>
        </p:sp>
      </p:grpSp>
      <p:grpSp>
        <p:nvGrpSpPr>
          <p:cNvPr id="74" name="Google Shape;74;p14"/>
          <p:cNvGrpSpPr/>
          <p:nvPr/>
        </p:nvGrpSpPr>
        <p:grpSpPr>
          <a:xfrm>
            <a:off x="5887800" y="1948510"/>
            <a:ext cx="1359900" cy="1150175"/>
            <a:chOff x="5887800" y="1948510"/>
            <a:chExt cx="1359900" cy="1150175"/>
          </a:xfrm>
        </p:grpSpPr>
        <p:sp>
          <p:nvSpPr>
            <p:cNvPr id="75" name="Google Shape;75;p14"/>
            <p:cNvSpPr/>
            <p:nvPr/>
          </p:nvSpPr>
          <p:spPr>
            <a:xfrm>
              <a:off x="6270606"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 name="Google Shape;76;p14"/>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Create Training Data and Learn</a:t>
              </a:r>
              <a:endParaRPr b="1" sz="1000">
                <a:solidFill>
                  <a:schemeClr val="dk1"/>
                </a:solidFill>
                <a:latin typeface="Roboto"/>
                <a:ea typeface="Roboto"/>
                <a:cs typeface="Roboto"/>
                <a:sym typeface="Roboto"/>
              </a:endParaRPr>
            </a:p>
          </p:txBody>
        </p:sp>
      </p:grpSp>
      <p:grpSp>
        <p:nvGrpSpPr>
          <p:cNvPr id="77" name="Google Shape;77;p14"/>
          <p:cNvGrpSpPr/>
          <p:nvPr/>
        </p:nvGrpSpPr>
        <p:grpSpPr>
          <a:xfrm>
            <a:off x="7264213" y="1948510"/>
            <a:ext cx="1359900" cy="1150175"/>
            <a:chOff x="7264213" y="1948510"/>
            <a:chExt cx="1359900" cy="1150175"/>
          </a:xfrm>
        </p:grpSpPr>
        <p:sp>
          <p:nvSpPr>
            <p:cNvPr id="78" name="Google Shape;78;p14"/>
            <p:cNvSpPr/>
            <p:nvPr/>
          </p:nvSpPr>
          <p:spPr>
            <a:xfrm>
              <a:off x="7647018" y="1948510"/>
              <a:ext cx="594300" cy="59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9" name="Google Shape;79;p14"/>
            <p:cNvSpPr txBox="1"/>
            <p:nvPr/>
          </p:nvSpPr>
          <p:spPr>
            <a:xfrm>
              <a:off x="7264213"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Predict 2021 Papers from Recent Years</a:t>
              </a:r>
              <a:endParaRPr b="1" sz="1000">
                <a:solidFill>
                  <a:schemeClr val="dk1"/>
                </a:solidFill>
                <a:latin typeface="Roboto"/>
                <a:ea typeface="Roboto"/>
                <a:cs typeface="Roboto"/>
                <a:sym typeface="Roboto"/>
              </a:endParaRPr>
            </a:p>
          </p:txBody>
        </p:sp>
      </p:grpSp>
      <p:sp>
        <p:nvSpPr>
          <p:cNvPr id="80" name="Google Shape;80;p14"/>
          <p:cNvSpPr/>
          <p:nvPr/>
        </p:nvSpPr>
        <p:spPr>
          <a:xfrm>
            <a:off x="3004357" y="2251735"/>
            <a:ext cx="353400" cy="369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highlight>
                <a:srgbClr val="980000"/>
              </a:highlight>
            </a:endParaRPr>
          </a:p>
        </p:txBody>
      </p:sp>
      <p:sp>
        <p:nvSpPr>
          <p:cNvPr id="81" name="Google Shape;81;p14"/>
          <p:cNvSpPr/>
          <p:nvPr/>
        </p:nvSpPr>
        <p:spPr>
          <a:xfrm>
            <a:off x="4358720" y="2251735"/>
            <a:ext cx="353400" cy="369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5713595" y="2251735"/>
            <a:ext cx="353400" cy="369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7079257" y="2251735"/>
            <a:ext cx="353400" cy="36900"/>
          </a:xfrm>
          <a:prstGeom prst="roundRect">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4"/>
          <p:cNvPicPr preferRelativeResize="0"/>
          <p:nvPr/>
        </p:nvPicPr>
        <p:blipFill>
          <a:blip r:embed="rId3">
            <a:alphaModFix/>
          </a:blip>
          <a:stretch>
            <a:fillRect/>
          </a:stretch>
        </p:blipFill>
        <p:spPr>
          <a:xfrm>
            <a:off x="1036750" y="2091375"/>
            <a:ext cx="276650" cy="357600"/>
          </a:xfrm>
          <a:prstGeom prst="rect">
            <a:avLst/>
          </a:prstGeom>
          <a:noFill/>
          <a:ln>
            <a:noFill/>
          </a:ln>
        </p:spPr>
      </p:pic>
      <p:grpSp>
        <p:nvGrpSpPr>
          <p:cNvPr id="85" name="Google Shape;85;p14"/>
          <p:cNvGrpSpPr/>
          <p:nvPr/>
        </p:nvGrpSpPr>
        <p:grpSpPr>
          <a:xfrm>
            <a:off x="2333659" y="2028701"/>
            <a:ext cx="353366" cy="420279"/>
            <a:chOff x="3922925" y="262075"/>
            <a:chExt cx="810100" cy="963501"/>
          </a:xfrm>
        </p:grpSpPr>
        <p:pic>
          <p:nvPicPr>
            <p:cNvPr id="86" name="Google Shape;86;p14"/>
            <p:cNvPicPr preferRelativeResize="0"/>
            <p:nvPr/>
          </p:nvPicPr>
          <p:blipFill>
            <a:blip r:embed="rId3">
              <a:alphaModFix/>
            </a:blip>
            <a:stretch>
              <a:fillRect/>
            </a:stretch>
          </p:blipFill>
          <p:spPr>
            <a:xfrm>
              <a:off x="3922925" y="262075"/>
              <a:ext cx="328625" cy="424801"/>
            </a:xfrm>
            <a:prstGeom prst="rect">
              <a:avLst/>
            </a:prstGeom>
            <a:noFill/>
            <a:ln>
              <a:noFill/>
            </a:ln>
          </p:spPr>
        </p:pic>
        <p:pic>
          <p:nvPicPr>
            <p:cNvPr id="87" name="Google Shape;87;p14"/>
            <p:cNvPicPr preferRelativeResize="0"/>
            <p:nvPr/>
          </p:nvPicPr>
          <p:blipFill>
            <a:blip r:embed="rId3">
              <a:alphaModFix/>
            </a:blip>
            <a:stretch>
              <a:fillRect/>
            </a:stretch>
          </p:blipFill>
          <p:spPr>
            <a:xfrm>
              <a:off x="4404400" y="262075"/>
              <a:ext cx="328625" cy="424801"/>
            </a:xfrm>
            <a:prstGeom prst="rect">
              <a:avLst/>
            </a:prstGeom>
            <a:noFill/>
            <a:ln>
              <a:noFill/>
            </a:ln>
          </p:spPr>
        </p:pic>
        <p:pic>
          <p:nvPicPr>
            <p:cNvPr id="88" name="Google Shape;88;p14"/>
            <p:cNvPicPr preferRelativeResize="0"/>
            <p:nvPr/>
          </p:nvPicPr>
          <p:blipFill>
            <a:blip r:embed="rId3">
              <a:alphaModFix/>
            </a:blip>
            <a:stretch>
              <a:fillRect/>
            </a:stretch>
          </p:blipFill>
          <p:spPr>
            <a:xfrm>
              <a:off x="3922925" y="800775"/>
              <a:ext cx="328625" cy="424801"/>
            </a:xfrm>
            <a:prstGeom prst="rect">
              <a:avLst/>
            </a:prstGeom>
            <a:noFill/>
            <a:ln>
              <a:noFill/>
            </a:ln>
          </p:spPr>
        </p:pic>
        <p:pic>
          <p:nvPicPr>
            <p:cNvPr id="89" name="Google Shape;89;p14"/>
            <p:cNvPicPr preferRelativeResize="0"/>
            <p:nvPr/>
          </p:nvPicPr>
          <p:blipFill>
            <a:blip r:embed="rId3">
              <a:alphaModFix/>
            </a:blip>
            <a:stretch>
              <a:fillRect/>
            </a:stretch>
          </p:blipFill>
          <p:spPr>
            <a:xfrm>
              <a:off x="4404400" y="800775"/>
              <a:ext cx="328625" cy="424801"/>
            </a:xfrm>
            <a:prstGeom prst="rect">
              <a:avLst/>
            </a:prstGeom>
            <a:noFill/>
            <a:ln>
              <a:noFill/>
            </a:ln>
          </p:spPr>
        </p:pic>
      </p:grpSp>
      <p:pic>
        <p:nvPicPr>
          <p:cNvPr id="90" name="Google Shape;90;p14"/>
          <p:cNvPicPr preferRelativeResize="0"/>
          <p:nvPr/>
        </p:nvPicPr>
        <p:blipFill>
          <a:blip r:embed="rId4">
            <a:alphaModFix/>
          </a:blip>
          <a:stretch>
            <a:fillRect/>
          </a:stretch>
        </p:blipFill>
        <p:spPr>
          <a:xfrm flipH="1">
            <a:off x="3681550" y="2032291"/>
            <a:ext cx="353400" cy="413101"/>
          </a:xfrm>
          <a:prstGeom prst="rect">
            <a:avLst/>
          </a:prstGeom>
          <a:noFill/>
          <a:ln>
            <a:noFill/>
          </a:ln>
        </p:spPr>
      </p:pic>
      <p:pic>
        <p:nvPicPr>
          <p:cNvPr id="91" name="Google Shape;91;p14"/>
          <p:cNvPicPr preferRelativeResize="0"/>
          <p:nvPr/>
        </p:nvPicPr>
        <p:blipFill>
          <a:blip r:embed="rId5">
            <a:alphaModFix/>
          </a:blip>
          <a:stretch>
            <a:fillRect/>
          </a:stretch>
        </p:blipFill>
        <p:spPr>
          <a:xfrm>
            <a:off x="4958087" y="1993706"/>
            <a:ext cx="509550" cy="509550"/>
          </a:xfrm>
          <a:prstGeom prst="rect">
            <a:avLst/>
          </a:prstGeom>
          <a:noFill/>
          <a:ln>
            <a:noFill/>
          </a:ln>
        </p:spPr>
      </p:pic>
      <p:pic>
        <p:nvPicPr>
          <p:cNvPr id="92" name="Google Shape;92;p14"/>
          <p:cNvPicPr preferRelativeResize="0"/>
          <p:nvPr/>
        </p:nvPicPr>
        <p:blipFill>
          <a:blip r:embed="rId6">
            <a:alphaModFix/>
          </a:blip>
          <a:stretch>
            <a:fillRect/>
          </a:stretch>
        </p:blipFill>
        <p:spPr>
          <a:xfrm>
            <a:off x="6355753" y="2035934"/>
            <a:ext cx="420275" cy="420275"/>
          </a:xfrm>
          <a:prstGeom prst="rect">
            <a:avLst/>
          </a:prstGeom>
          <a:noFill/>
          <a:ln>
            <a:noFill/>
          </a:ln>
        </p:spPr>
      </p:pic>
      <p:pic>
        <p:nvPicPr>
          <p:cNvPr id="93" name="Google Shape;93;p14"/>
          <p:cNvPicPr preferRelativeResize="0"/>
          <p:nvPr/>
        </p:nvPicPr>
        <p:blipFill>
          <a:blip r:embed="rId7">
            <a:alphaModFix/>
          </a:blip>
          <a:stretch>
            <a:fillRect/>
          </a:stretch>
        </p:blipFill>
        <p:spPr>
          <a:xfrm>
            <a:off x="7735875" y="2065278"/>
            <a:ext cx="420275" cy="347110"/>
          </a:xfrm>
          <a:prstGeom prst="rect">
            <a:avLst/>
          </a:prstGeom>
          <a:noFill/>
          <a:ln>
            <a:noFill/>
          </a:ln>
        </p:spPr>
      </p:pic>
      <p:sp>
        <p:nvSpPr>
          <p:cNvPr id="94" name="Google Shape;94;p14"/>
          <p:cNvSpPr/>
          <p:nvPr/>
        </p:nvSpPr>
        <p:spPr>
          <a:xfrm rot="5400000">
            <a:off x="3157350" y="879375"/>
            <a:ext cx="276600" cy="50268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sp>
        <p:nvSpPr>
          <p:cNvPr id="95" name="Google Shape;95;p14"/>
          <p:cNvSpPr/>
          <p:nvPr/>
        </p:nvSpPr>
        <p:spPr>
          <a:xfrm rot="5400000">
            <a:off x="7096375" y="2003325"/>
            <a:ext cx="276600" cy="2778900"/>
          </a:xfrm>
          <a:prstGeom prst="righ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txBox="1"/>
          <p:nvPr/>
        </p:nvSpPr>
        <p:spPr>
          <a:xfrm>
            <a:off x="2078999" y="3564250"/>
            <a:ext cx="24333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Knowledge Graph Construction Phase</a:t>
            </a:r>
            <a:endParaRPr b="1" sz="1000">
              <a:solidFill>
                <a:schemeClr val="dk1"/>
              </a:solidFill>
              <a:latin typeface="Roboto"/>
              <a:ea typeface="Roboto"/>
              <a:cs typeface="Roboto"/>
              <a:sym typeface="Roboto"/>
            </a:endParaRPr>
          </a:p>
        </p:txBody>
      </p:sp>
      <p:sp>
        <p:nvSpPr>
          <p:cNvPr id="97" name="Google Shape;97;p14"/>
          <p:cNvSpPr txBox="1"/>
          <p:nvPr/>
        </p:nvSpPr>
        <p:spPr>
          <a:xfrm>
            <a:off x="6018024" y="3564250"/>
            <a:ext cx="24333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Machine Learning Phase</a:t>
            </a:r>
            <a:endParaRPr b="1" sz="10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2"/>
          <p:cNvPicPr preferRelativeResize="0"/>
          <p:nvPr/>
        </p:nvPicPr>
        <p:blipFill>
          <a:blip r:embed="rId3">
            <a:alphaModFix/>
          </a:blip>
          <a:stretch>
            <a:fillRect/>
          </a:stretch>
        </p:blipFill>
        <p:spPr>
          <a:xfrm>
            <a:off x="1211650" y="2084875"/>
            <a:ext cx="4206525" cy="2805751"/>
          </a:xfrm>
          <a:prstGeom prst="rect">
            <a:avLst/>
          </a:prstGeom>
          <a:noFill/>
          <a:ln>
            <a:noFill/>
          </a:ln>
        </p:spPr>
      </p:pic>
      <p:sp>
        <p:nvSpPr>
          <p:cNvPr id="327" name="Google Shape;32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Thank You!</a:t>
            </a:r>
            <a:endParaRPr b="1"/>
          </a:p>
        </p:txBody>
      </p:sp>
      <p:sp>
        <p:nvSpPr>
          <p:cNvPr id="328" name="Google Shape;328;p32"/>
          <p:cNvSpPr txBox="1"/>
          <p:nvPr/>
        </p:nvSpPr>
        <p:spPr>
          <a:xfrm>
            <a:off x="4683525" y="1638675"/>
            <a:ext cx="2088600" cy="631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2900">
                <a:highlight>
                  <a:srgbClr val="FFFFFF"/>
                </a:highlight>
              </a:rPr>
              <a:t>Questions?</a:t>
            </a:r>
            <a:endParaRPr sz="290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C</a:t>
            </a:r>
            <a:r>
              <a:rPr b="1" lang="en">
                <a:highlight>
                  <a:schemeClr val="accent1"/>
                </a:highlight>
              </a:rPr>
              <a:t>hallenges</a:t>
            </a:r>
            <a:endParaRPr b="1"/>
          </a:p>
        </p:txBody>
      </p:sp>
      <p:sp>
        <p:nvSpPr>
          <p:cNvPr id="103" name="Google Shape;103;p15"/>
          <p:cNvSpPr txBox="1"/>
          <p:nvPr/>
        </p:nvSpPr>
        <p:spPr>
          <a:xfrm>
            <a:off x="369051" y="1246325"/>
            <a:ext cx="3422400" cy="1571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800">
                <a:highlight>
                  <a:srgbClr val="FFFFFF"/>
                </a:highlight>
              </a:rPr>
              <a:t>(1) Building a connected graph:</a:t>
            </a:r>
            <a:endParaRPr sz="1800">
              <a:highlight>
                <a:srgbClr val="FFFFFF"/>
              </a:highlight>
            </a:endParaRPr>
          </a:p>
          <a:p>
            <a:pPr indent="0" lvl="0" marL="0" marR="0" rtl="0" algn="ctr">
              <a:lnSpc>
                <a:spcPct val="115000"/>
              </a:lnSpc>
              <a:spcBef>
                <a:spcPts val="1200"/>
              </a:spcBef>
              <a:spcAft>
                <a:spcPts val="1200"/>
              </a:spcAft>
              <a:buNone/>
            </a:pPr>
            <a:r>
              <a:rPr lang="en" sz="1800">
                <a:highlight>
                  <a:srgbClr val="FFFFFF"/>
                </a:highlight>
              </a:rPr>
              <a:t>Too much data out there, over 50k CS papers published per year on arXiv alone!</a:t>
            </a:r>
            <a:endParaRPr sz="1800">
              <a:highlight>
                <a:srgbClr val="FFFFFF"/>
              </a:highlight>
            </a:endParaRPr>
          </a:p>
        </p:txBody>
      </p:sp>
      <p:sp>
        <p:nvSpPr>
          <p:cNvPr id="104" name="Google Shape;104;p15"/>
          <p:cNvSpPr txBox="1"/>
          <p:nvPr/>
        </p:nvSpPr>
        <p:spPr>
          <a:xfrm>
            <a:off x="369050" y="3498150"/>
            <a:ext cx="34224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None/>
            </a:pPr>
            <a:r>
              <a:rPr lang="en" sz="1800">
                <a:highlight>
                  <a:srgbClr val="FFFFFF"/>
                </a:highlight>
              </a:rPr>
              <a:t>(2) Handling papers referenced in the KG but not crawled</a:t>
            </a:r>
            <a:endParaRPr sz="1800">
              <a:highlight>
                <a:srgbClr val="FFFFFF"/>
              </a:highlight>
            </a:endParaRPr>
          </a:p>
        </p:txBody>
      </p:sp>
      <p:pic>
        <p:nvPicPr>
          <p:cNvPr id="105" name="Google Shape;105;p15"/>
          <p:cNvPicPr preferRelativeResize="0"/>
          <p:nvPr/>
        </p:nvPicPr>
        <p:blipFill>
          <a:blip r:embed="rId3">
            <a:alphaModFix/>
          </a:blip>
          <a:stretch>
            <a:fillRect/>
          </a:stretch>
        </p:blipFill>
        <p:spPr>
          <a:xfrm>
            <a:off x="4375875" y="607274"/>
            <a:ext cx="4456750" cy="4358798"/>
          </a:xfrm>
          <a:prstGeom prst="rect">
            <a:avLst/>
          </a:prstGeom>
          <a:noFill/>
          <a:ln>
            <a:noFill/>
          </a:ln>
          <a:effectLst>
            <a:outerShdw rotWithShape="0" algn="bl">
              <a:schemeClr val="dk1"/>
            </a:outerShdw>
          </a:effectLst>
        </p:spPr>
      </p:pic>
      <p:sp>
        <p:nvSpPr>
          <p:cNvPr id="106" name="Google Shape;106;p15"/>
          <p:cNvSpPr txBox="1"/>
          <p:nvPr/>
        </p:nvSpPr>
        <p:spPr>
          <a:xfrm>
            <a:off x="5386100" y="72675"/>
            <a:ext cx="2436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Papers by one author:</a:t>
            </a:r>
            <a:endParaRPr sz="18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Challenges</a:t>
            </a:r>
            <a:endParaRPr b="1"/>
          </a:p>
        </p:txBody>
      </p:sp>
      <p:sp>
        <p:nvSpPr>
          <p:cNvPr id="112" name="Google Shape;112;p16"/>
          <p:cNvSpPr txBox="1"/>
          <p:nvPr/>
        </p:nvSpPr>
        <p:spPr>
          <a:xfrm>
            <a:off x="2582375" y="870088"/>
            <a:ext cx="5362200" cy="1252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800">
                <a:highlight>
                  <a:srgbClr val="FFFFFF"/>
                </a:highlight>
              </a:rPr>
              <a:t>(3) Making plausible inferences about the future!</a:t>
            </a:r>
            <a:endParaRPr sz="1800">
              <a:highlight>
                <a:srgbClr val="FFFFFF"/>
              </a:highlight>
            </a:endParaRPr>
          </a:p>
          <a:p>
            <a:pPr indent="0" lvl="0" marL="0" marR="0" rtl="0" algn="ctr">
              <a:lnSpc>
                <a:spcPct val="115000"/>
              </a:lnSpc>
              <a:spcBef>
                <a:spcPts val="1200"/>
              </a:spcBef>
              <a:spcAft>
                <a:spcPts val="1200"/>
              </a:spcAft>
              <a:buNone/>
            </a:pPr>
            <a:r>
              <a:rPr lang="en" sz="1800">
                <a:highlight>
                  <a:srgbClr val="FFFFFF"/>
                </a:highlight>
              </a:rPr>
              <a:t>(And not generating predictions that are merely a reshuffling of their sources’ abstracts)</a:t>
            </a:r>
            <a:endParaRPr sz="1800">
              <a:highlight>
                <a:srgbClr val="FFFFFF"/>
              </a:highlight>
            </a:endParaRPr>
          </a:p>
        </p:txBody>
      </p:sp>
      <p:sp>
        <p:nvSpPr>
          <p:cNvPr id="113" name="Google Shape;113;p16"/>
          <p:cNvSpPr txBox="1"/>
          <p:nvPr/>
        </p:nvSpPr>
        <p:spPr>
          <a:xfrm>
            <a:off x="4890975" y="2939575"/>
            <a:ext cx="3674100" cy="12528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800">
                <a:highlight>
                  <a:srgbClr val="FFFFFF"/>
                </a:highlight>
              </a:rPr>
              <a:t>(4) Making the graph useful</a:t>
            </a:r>
            <a:endParaRPr sz="1800">
              <a:highlight>
                <a:srgbClr val="FFFFFF"/>
              </a:highlight>
            </a:endParaRPr>
          </a:p>
          <a:p>
            <a:pPr indent="0" lvl="0" marL="0" marR="0" rtl="0" algn="ctr">
              <a:lnSpc>
                <a:spcPct val="115000"/>
              </a:lnSpc>
              <a:spcBef>
                <a:spcPts val="1200"/>
              </a:spcBef>
              <a:spcAft>
                <a:spcPts val="1200"/>
              </a:spcAft>
              <a:buNone/>
            </a:pPr>
            <a:r>
              <a:rPr lang="en" sz="1800">
                <a:highlight>
                  <a:srgbClr val="FFFFFF"/>
                </a:highlight>
              </a:rPr>
              <a:t>(You don’t need a KG to look up papers by author or title)</a:t>
            </a:r>
            <a:endParaRPr sz="1800">
              <a:highlight>
                <a:srgbClr val="FFFFFF"/>
              </a:highlight>
            </a:endParaRPr>
          </a:p>
        </p:txBody>
      </p:sp>
      <p:pic>
        <p:nvPicPr>
          <p:cNvPr id="114" name="Google Shape;114;p16"/>
          <p:cNvPicPr preferRelativeResize="0"/>
          <p:nvPr/>
        </p:nvPicPr>
        <p:blipFill rotWithShape="1">
          <a:blip r:embed="rId3">
            <a:alphaModFix/>
          </a:blip>
          <a:srcRect b="7398" l="0" r="0" t="0"/>
          <a:stretch/>
        </p:blipFill>
        <p:spPr>
          <a:xfrm>
            <a:off x="823575" y="2517350"/>
            <a:ext cx="3334075" cy="221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Data Sources</a:t>
            </a:r>
            <a:endParaRPr b="1"/>
          </a:p>
        </p:txBody>
      </p:sp>
      <p:pic>
        <p:nvPicPr>
          <p:cNvPr id="120" name="Google Shape;120;p17"/>
          <p:cNvPicPr preferRelativeResize="0"/>
          <p:nvPr/>
        </p:nvPicPr>
        <p:blipFill>
          <a:blip r:embed="rId3">
            <a:alphaModFix/>
          </a:blip>
          <a:stretch>
            <a:fillRect/>
          </a:stretch>
        </p:blipFill>
        <p:spPr>
          <a:xfrm>
            <a:off x="1371025" y="3039030"/>
            <a:ext cx="1437558" cy="1338823"/>
          </a:xfrm>
          <a:prstGeom prst="rect">
            <a:avLst/>
          </a:prstGeom>
          <a:noFill/>
          <a:ln>
            <a:noFill/>
          </a:ln>
        </p:spPr>
      </p:pic>
      <p:pic>
        <p:nvPicPr>
          <p:cNvPr id="121" name="Google Shape;121;p17"/>
          <p:cNvPicPr preferRelativeResize="0"/>
          <p:nvPr/>
        </p:nvPicPr>
        <p:blipFill>
          <a:blip r:embed="rId4">
            <a:alphaModFix/>
          </a:blip>
          <a:stretch>
            <a:fillRect/>
          </a:stretch>
        </p:blipFill>
        <p:spPr>
          <a:xfrm>
            <a:off x="6922818" y="1232925"/>
            <a:ext cx="1437557" cy="1338821"/>
          </a:xfrm>
          <a:prstGeom prst="rect">
            <a:avLst/>
          </a:prstGeom>
          <a:noFill/>
          <a:ln>
            <a:noFill/>
          </a:ln>
        </p:spPr>
      </p:pic>
      <p:pic>
        <p:nvPicPr>
          <p:cNvPr id="122" name="Google Shape;122;p17"/>
          <p:cNvPicPr preferRelativeResize="0"/>
          <p:nvPr/>
        </p:nvPicPr>
        <p:blipFill>
          <a:blip r:embed="rId5">
            <a:alphaModFix/>
          </a:blip>
          <a:stretch>
            <a:fillRect/>
          </a:stretch>
        </p:blipFill>
        <p:spPr>
          <a:xfrm>
            <a:off x="4567325" y="3319164"/>
            <a:ext cx="2848567" cy="1203236"/>
          </a:xfrm>
          <a:prstGeom prst="rect">
            <a:avLst/>
          </a:prstGeom>
          <a:noFill/>
          <a:ln>
            <a:noFill/>
          </a:ln>
        </p:spPr>
      </p:pic>
      <p:pic>
        <p:nvPicPr>
          <p:cNvPr id="123" name="Google Shape;123;p17"/>
          <p:cNvPicPr preferRelativeResize="0"/>
          <p:nvPr/>
        </p:nvPicPr>
        <p:blipFill>
          <a:blip r:embed="rId6">
            <a:alphaModFix/>
          </a:blip>
          <a:stretch>
            <a:fillRect/>
          </a:stretch>
        </p:blipFill>
        <p:spPr>
          <a:xfrm>
            <a:off x="1904423" y="1156723"/>
            <a:ext cx="3234900" cy="1129750"/>
          </a:xfrm>
          <a:prstGeom prst="rect">
            <a:avLst/>
          </a:prstGeom>
          <a:noFill/>
          <a:ln>
            <a:noFill/>
          </a:ln>
        </p:spPr>
      </p:pic>
      <p:sp>
        <p:nvSpPr>
          <p:cNvPr id="124" name="Google Shape;124;p17"/>
          <p:cNvSpPr txBox="1"/>
          <p:nvPr/>
        </p:nvSpPr>
        <p:spPr>
          <a:xfrm>
            <a:off x="6688950" y="2539200"/>
            <a:ext cx="1905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Popular articles</a:t>
            </a:r>
            <a:endParaRPr sz="1800">
              <a:solidFill>
                <a:schemeClr val="lt2"/>
              </a:solidFill>
            </a:endParaRPr>
          </a:p>
        </p:txBody>
      </p:sp>
      <p:sp>
        <p:nvSpPr>
          <p:cNvPr id="125" name="Google Shape;125;p17"/>
          <p:cNvSpPr txBox="1"/>
          <p:nvPr/>
        </p:nvSpPr>
        <p:spPr>
          <a:xfrm>
            <a:off x="4905776" y="4522400"/>
            <a:ext cx="2419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“Seed trail” crawling</a:t>
            </a:r>
            <a:endParaRPr sz="1800">
              <a:solidFill>
                <a:schemeClr val="lt2"/>
              </a:solidFill>
            </a:endParaRPr>
          </a:p>
        </p:txBody>
      </p:sp>
      <p:sp>
        <p:nvSpPr>
          <p:cNvPr id="126" name="Google Shape;126;p17"/>
          <p:cNvSpPr txBox="1"/>
          <p:nvPr/>
        </p:nvSpPr>
        <p:spPr>
          <a:xfrm>
            <a:off x="356850" y="4377850"/>
            <a:ext cx="3465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Abstracts for the popular articles</a:t>
            </a:r>
            <a:endParaRPr sz="1800">
              <a:solidFill>
                <a:schemeClr val="lt2"/>
              </a:solidFill>
            </a:endParaRPr>
          </a:p>
        </p:txBody>
      </p:sp>
      <p:sp>
        <p:nvSpPr>
          <p:cNvPr id="127" name="Google Shape;127;p17"/>
          <p:cNvSpPr txBox="1"/>
          <p:nvPr/>
        </p:nvSpPr>
        <p:spPr>
          <a:xfrm>
            <a:off x="2051000" y="2183125"/>
            <a:ext cx="3389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2"/>
                </a:solidFill>
              </a:rPr>
              <a:t>Extract citations and references</a:t>
            </a:r>
            <a:endParaRPr sz="18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Web Scraping</a:t>
            </a:r>
            <a:endParaRPr b="1"/>
          </a:p>
        </p:txBody>
      </p:sp>
      <p:pic>
        <p:nvPicPr>
          <p:cNvPr id="133" name="Google Shape;133;p18"/>
          <p:cNvPicPr preferRelativeResize="0"/>
          <p:nvPr/>
        </p:nvPicPr>
        <p:blipFill>
          <a:blip r:embed="rId3">
            <a:alphaModFix/>
          </a:blip>
          <a:stretch>
            <a:fillRect/>
          </a:stretch>
        </p:blipFill>
        <p:spPr>
          <a:xfrm rot="3560776">
            <a:off x="411687" y="2620840"/>
            <a:ext cx="2429226" cy="882496"/>
          </a:xfrm>
          <a:prstGeom prst="rect">
            <a:avLst/>
          </a:prstGeom>
          <a:noFill/>
          <a:ln>
            <a:noFill/>
          </a:ln>
        </p:spPr>
      </p:pic>
      <p:sp>
        <p:nvSpPr>
          <p:cNvPr id="134" name="Google Shape;134;p18"/>
          <p:cNvSpPr/>
          <p:nvPr/>
        </p:nvSpPr>
        <p:spPr>
          <a:xfrm>
            <a:off x="311707" y="1143300"/>
            <a:ext cx="914400" cy="9144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Seed</a:t>
            </a:r>
            <a:endParaRPr>
              <a:solidFill>
                <a:schemeClr val="dk1"/>
              </a:solidFill>
            </a:endParaRPr>
          </a:p>
        </p:txBody>
      </p:sp>
      <p:sp>
        <p:nvSpPr>
          <p:cNvPr id="135" name="Google Shape;135;p18"/>
          <p:cNvSpPr/>
          <p:nvPr/>
        </p:nvSpPr>
        <p:spPr>
          <a:xfrm>
            <a:off x="2313282" y="4108325"/>
            <a:ext cx="914400" cy="9144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Reference</a:t>
            </a:r>
            <a:endParaRPr>
              <a:solidFill>
                <a:schemeClr val="dk1"/>
              </a:solidFill>
            </a:endParaRPr>
          </a:p>
        </p:txBody>
      </p:sp>
      <p:sp>
        <p:nvSpPr>
          <p:cNvPr id="136" name="Google Shape;136;p18"/>
          <p:cNvSpPr/>
          <p:nvPr/>
        </p:nvSpPr>
        <p:spPr>
          <a:xfrm>
            <a:off x="6050657" y="3455675"/>
            <a:ext cx="914400" cy="9144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Reference</a:t>
            </a:r>
            <a:endParaRPr>
              <a:solidFill>
                <a:schemeClr val="dk1"/>
              </a:solidFill>
            </a:endParaRPr>
          </a:p>
        </p:txBody>
      </p:sp>
      <p:pic>
        <p:nvPicPr>
          <p:cNvPr id="137" name="Google Shape;137;p18"/>
          <p:cNvPicPr preferRelativeResize="0"/>
          <p:nvPr/>
        </p:nvPicPr>
        <p:blipFill>
          <a:blip r:embed="rId3">
            <a:alphaModFix/>
          </a:blip>
          <a:stretch>
            <a:fillRect/>
          </a:stretch>
        </p:blipFill>
        <p:spPr>
          <a:xfrm rot="-297907">
            <a:off x="3403426" y="3946010"/>
            <a:ext cx="2429227" cy="882495"/>
          </a:xfrm>
          <a:prstGeom prst="rect">
            <a:avLst/>
          </a:prstGeom>
          <a:noFill/>
          <a:ln>
            <a:noFill/>
          </a:ln>
        </p:spPr>
      </p:pic>
      <p:pic>
        <p:nvPicPr>
          <p:cNvPr id="138" name="Google Shape;138;p18"/>
          <p:cNvPicPr preferRelativeResize="0"/>
          <p:nvPr/>
        </p:nvPicPr>
        <p:blipFill>
          <a:blip r:embed="rId3">
            <a:alphaModFix/>
          </a:blip>
          <a:stretch>
            <a:fillRect/>
          </a:stretch>
        </p:blipFill>
        <p:spPr>
          <a:xfrm rot="9602428">
            <a:off x="5369436" y="1138603"/>
            <a:ext cx="2429225" cy="882496"/>
          </a:xfrm>
          <a:prstGeom prst="rect">
            <a:avLst/>
          </a:prstGeom>
          <a:noFill/>
          <a:ln>
            <a:noFill/>
          </a:ln>
        </p:spPr>
      </p:pic>
      <p:sp>
        <p:nvSpPr>
          <p:cNvPr id="139" name="Google Shape;139;p18"/>
          <p:cNvSpPr/>
          <p:nvPr/>
        </p:nvSpPr>
        <p:spPr>
          <a:xfrm>
            <a:off x="7859782" y="504975"/>
            <a:ext cx="914400" cy="9144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Reference</a:t>
            </a:r>
            <a:endParaRPr>
              <a:solidFill>
                <a:schemeClr val="dk1"/>
              </a:solidFill>
            </a:endParaRPr>
          </a:p>
        </p:txBody>
      </p:sp>
      <p:pic>
        <p:nvPicPr>
          <p:cNvPr id="140" name="Google Shape;140;p18"/>
          <p:cNvPicPr preferRelativeResize="0"/>
          <p:nvPr/>
        </p:nvPicPr>
        <p:blipFill>
          <a:blip r:embed="rId3">
            <a:alphaModFix/>
          </a:blip>
          <a:stretch>
            <a:fillRect/>
          </a:stretch>
        </p:blipFill>
        <p:spPr>
          <a:xfrm rot="-3158389">
            <a:off x="6342329" y="2229878"/>
            <a:ext cx="2429225" cy="882495"/>
          </a:xfrm>
          <a:prstGeom prst="rect">
            <a:avLst/>
          </a:prstGeom>
          <a:noFill/>
          <a:ln>
            <a:noFill/>
          </a:ln>
        </p:spPr>
      </p:pic>
      <p:sp>
        <p:nvSpPr>
          <p:cNvPr id="141" name="Google Shape;141;p18"/>
          <p:cNvSpPr/>
          <p:nvPr/>
        </p:nvSpPr>
        <p:spPr>
          <a:xfrm>
            <a:off x="4468932" y="2056338"/>
            <a:ext cx="914400" cy="9144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dk1"/>
                </a:solidFill>
              </a:rPr>
              <a:t>Reference</a:t>
            </a:r>
            <a:endParaRPr>
              <a:solidFill>
                <a:schemeClr val="dk1"/>
              </a:solidFill>
            </a:endParaRPr>
          </a:p>
        </p:txBody>
      </p:sp>
      <p:pic>
        <p:nvPicPr>
          <p:cNvPr id="142" name="Google Shape;142;p18"/>
          <p:cNvPicPr preferRelativeResize="0"/>
          <p:nvPr/>
        </p:nvPicPr>
        <p:blipFill>
          <a:blip r:embed="rId3">
            <a:alphaModFix/>
          </a:blip>
          <a:stretch>
            <a:fillRect/>
          </a:stretch>
        </p:blipFill>
        <p:spPr>
          <a:xfrm rot="-6341516">
            <a:off x="2899960" y="376603"/>
            <a:ext cx="2429226" cy="8824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Entity Resolution</a:t>
            </a:r>
            <a:endParaRPr b="1"/>
          </a:p>
        </p:txBody>
      </p:sp>
      <p:pic>
        <p:nvPicPr>
          <p:cNvPr id="148" name="Google Shape;148;p19"/>
          <p:cNvPicPr preferRelativeResize="0"/>
          <p:nvPr/>
        </p:nvPicPr>
        <p:blipFill>
          <a:blip r:embed="rId3">
            <a:alphaModFix/>
          </a:blip>
          <a:stretch>
            <a:fillRect/>
          </a:stretch>
        </p:blipFill>
        <p:spPr>
          <a:xfrm>
            <a:off x="994530" y="3798729"/>
            <a:ext cx="1376796" cy="1212103"/>
          </a:xfrm>
          <a:prstGeom prst="rect">
            <a:avLst/>
          </a:prstGeom>
          <a:noFill/>
          <a:ln>
            <a:noFill/>
          </a:ln>
        </p:spPr>
      </p:pic>
      <p:pic>
        <p:nvPicPr>
          <p:cNvPr id="149" name="Google Shape;149;p19"/>
          <p:cNvPicPr preferRelativeResize="0"/>
          <p:nvPr/>
        </p:nvPicPr>
        <p:blipFill>
          <a:blip r:embed="rId4">
            <a:alphaModFix/>
          </a:blip>
          <a:stretch>
            <a:fillRect/>
          </a:stretch>
        </p:blipFill>
        <p:spPr>
          <a:xfrm>
            <a:off x="994535" y="1125625"/>
            <a:ext cx="1376795" cy="1212101"/>
          </a:xfrm>
          <a:prstGeom prst="rect">
            <a:avLst/>
          </a:prstGeom>
          <a:noFill/>
          <a:ln>
            <a:noFill/>
          </a:ln>
        </p:spPr>
      </p:pic>
      <p:pic>
        <p:nvPicPr>
          <p:cNvPr id="150" name="Google Shape;150;p19"/>
          <p:cNvPicPr preferRelativeResize="0"/>
          <p:nvPr/>
        </p:nvPicPr>
        <p:blipFill>
          <a:blip r:embed="rId5">
            <a:alphaModFix/>
          </a:blip>
          <a:stretch>
            <a:fillRect/>
          </a:stretch>
        </p:blipFill>
        <p:spPr>
          <a:xfrm>
            <a:off x="6050400" y="1187000"/>
            <a:ext cx="2728166" cy="1089350"/>
          </a:xfrm>
          <a:prstGeom prst="rect">
            <a:avLst/>
          </a:prstGeom>
          <a:noFill/>
          <a:ln>
            <a:noFill/>
          </a:ln>
        </p:spPr>
      </p:pic>
      <p:pic>
        <p:nvPicPr>
          <p:cNvPr id="151" name="Google Shape;151;p19"/>
          <p:cNvPicPr preferRelativeResize="0"/>
          <p:nvPr/>
        </p:nvPicPr>
        <p:blipFill>
          <a:blip r:embed="rId6">
            <a:alphaModFix/>
          </a:blip>
          <a:stretch>
            <a:fillRect/>
          </a:stretch>
        </p:blipFill>
        <p:spPr>
          <a:xfrm>
            <a:off x="5865405" y="3893368"/>
            <a:ext cx="3098170" cy="1022819"/>
          </a:xfrm>
          <a:prstGeom prst="rect">
            <a:avLst/>
          </a:prstGeom>
          <a:noFill/>
          <a:ln>
            <a:noFill/>
          </a:ln>
        </p:spPr>
      </p:pic>
      <p:sp>
        <p:nvSpPr>
          <p:cNvPr id="152" name="Google Shape;152;p19"/>
          <p:cNvSpPr/>
          <p:nvPr/>
        </p:nvSpPr>
        <p:spPr>
          <a:xfrm rot="5400000">
            <a:off x="1100325" y="2784725"/>
            <a:ext cx="1165200" cy="567000"/>
          </a:xfrm>
          <a:prstGeom prst="lef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rot="5400000">
            <a:off x="6831888" y="2801363"/>
            <a:ext cx="1165200" cy="567000"/>
          </a:xfrm>
          <a:prstGeom prst="lef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4" name="Google Shape;154;p19"/>
          <p:cNvSpPr/>
          <p:nvPr/>
        </p:nvSpPr>
        <p:spPr>
          <a:xfrm>
            <a:off x="3107674" y="2724156"/>
            <a:ext cx="2272500" cy="823800"/>
          </a:xfrm>
          <a:prstGeom prst="leftRightArrow">
            <a:avLst>
              <a:gd fmla="val 50000" name="adj1"/>
              <a:gd fmla="val 50000" name="adj2"/>
            </a:avLst>
          </a:prstGeom>
          <a:noFill/>
          <a:ln cap="flat" cmpd="sng" w="9525">
            <a:solidFill>
              <a:schemeClr val="dk1"/>
            </a:solidFill>
            <a:prstDash val="solid"/>
            <a:round/>
            <a:headEnd len="sm" w="sm" type="none"/>
            <a:tailEnd len="sm" w="sm" type="none"/>
          </a:ln>
          <a:effectLst>
            <a:outerShdw blurRad="71438" rotWithShape="0" algn="bl">
              <a:schemeClr val="dk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highlight>
                  <a:schemeClr val="dk1"/>
                </a:highlight>
              </a:rPr>
              <a:t>Final </a:t>
            </a:r>
            <a:r>
              <a:rPr lang="en" sz="1800">
                <a:highlight>
                  <a:schemeClr val="dk1"/>
                </a:highlight>
              </a:rPr>
              <a:t>Dataset</a:t>
            </a:r>
            <a:endParaRPr sz="1800">
              <a:highlight>
                <a:schemeClr val="dk1"/>
              </a:highlight>
            </a:endParaRPr>
          </a:p>
        </p:txBody>
      </p:sp>
      <p:sp>
        <p:nvSpPr>
          <p:cNvPr id="155" name="Google Shape;155;p19"/>
          <p:cNvSpPr txBox="1"/>
          <p:nvPr/>
        </p:nvSpPr>
        <p:spPr>
          <a:xfrm>
            <a:off x="3555568" y="3547950"/>
            <a:ext cx="1376700" cy="114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a:highlight>
                  <a:schemeClr val="dk1"/>
                </a:highlight>
              </a:rPr>
              <a:t>(3) Link Using</a:t>
            </a:r>
            <a:endParaRPr>
              <a:highlight>
                <a:schemeClr val="dk1"/>
              </a:highlight>
            </a:endParaRPr>
          </a:p>
          <a:p>
            <a:pPr indent="0" lvl="0" marL="0" marR="0" rtl="0" algn="ctr">
              <a:lnSpc>
                <a:spcPct val="115000"/>
              </a:lnSpc>
              <a:spcBef>
                <a:spcPts val="0"/>
              </a:spcBef>
              <a:spcAft>
                <a:spcPts val="0"/>
              </a:spcAft>
              <a:buNone/>
            </a:pPr>
            <a:r>
              <a:rPr lang="en">
                <a:solidFill>
                  <a:schemeClr val="dk1"/>
                </a:solidFill>
              </a:rPr>
              <a:t>Title</a:t>
            </a:r>
            <a:endParaRPr>
              <a:solidFill>
                <a:schemeClr val="dk1"/>
              </a:solidFill>
            </a:endParaRPr>
          </a:p>
          <a:p>
            <a:pPr indent="0" lvl="0" marL="0" marR="0" rtl="0" algn="ctr">
              <a:lnSpc>
                <a:spcPct val="115000"/>
              </a:lnSpc>
              <a:spcBef>
                <a:spcPts val="0"/>
              </a:spcBef>
              <a:spcAft>
                <a:spcPts val="0"/>
              </a:spcAft>
              <a:buNone/>
            </a:pPr>
            <a:r>
              <a:rPr lang="en">
                <a:solidFill>
                  <a:schemeClr val="dk1"/>
                </a:solidFill>
              </a:rPr>
              <a:t>Author</a:t>
            </a:r>
            <a:endParaRPr>
              <a:solidFill>
                <a:schemeClr val="dk1"/>
              </a:solidFill>
            </a:endParaRPr>
          </a:p>
          <a:p>
            <a:pPr indent="0" lvl="0" marL="0" marR="0" rtl="0" algn="ctr">
              <a:lnSpc>
                <a:spcPct val="115000"/>
              </a:lnSpc>
              <a:spcBef>
                <a:spcPts val="0"/>
              </a:spcBef>
              <a:spcAft>
                <a:spcPts val="0"/>
              </a:spcAft>
              <a:buNone/>
            </a:pPr>
            <a:r>
              <a:rPr lang="en">
                <a:solidFill>
                  <a:schemeClr val="dk1"/>
                </a:solidFill>
              </a:rPr>
              <a:t>DOI</a:t>
            </a:r>
            <a:endParaRPr>
              <a:solidFill>
                <a:schemeClr val="dk1"/>
              </a:solidFill>
            </a:endParaRPr>
          </a:p>
        </p:txBody>
      </p:sp>
      <p:sp>
        <p:nvSpPr>
          <p:cNvPr id="156" name="Google Shape;156;p19"/>
          <p:cNvSpPr txBox="1"/>
          <p:nvPr/>
        </p:nvSpPr>
        <p:spPr>
          <a:xfrm>
            <a:off x="98918" y="2513075"/>
            <a:ext cx="1376700" cy="1143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a:highlight>
                  <a:schemeClr val="dk1"/>
                </a:highlight>
              </a:rPr>
              <a:t>(</a:t>
            </a:r>
            <a:r>
              <a:rPr lang="en">
                <a:highlight>
                  <a:schemeClr val="dk1"/>
                </a:highlight>
              </a:rPr>
              <a:t>1) </a:t>
            </a:r>
            <a:r>
              <a:rPr lang="en">
                <a:highlight>
                  <a:schemeClr val="dk1"/>
                </a:highlight>
              </a:rPr>
              <a:t>Link Using</a:t>
            </a:r>
            <a:endParaRPr>
              <a:highlight>
                <a:schemeClr val="dk1"/>
              </a:highlight>
            </a:endParaRPr>
          </a:p>
          <a:p>
            <a:pPr indent="0" lvl="0" marL="0" marR="0" rtl="0" algn="ctr">
              <a:lnSpc>
                <a:spcPct val="115000"/>
              </a:lnSpc>
              <a:spcBef>
                <a:spcPts val="0"/>
              </a:spcBef>
              <a:spcAft>
                <a:spcPts val="0"/>
              </a:spcAft>
              <a:buNone/>
            </a:pPr>
            <a:r>
              <a:rPr lang="en">
                <a:solidFill>
                  <a:schemeClr val="dk1"/>
                </a:solidFill>
              </a:rPr>
              <a:t>Title</a:t>
            </a:r>
            <a:endParaRPr>
              <a:solidFill>
                <a:schemeClr val="dk1"/>
              </a:solidFill>
            </a:endParaRPr>
          </a:p>
          <a:p>
            <a:pPr indent="0" lvl="0" marL="0" marR="0" rtl="0" algn="ctr">
              <a:lnSpc>
                <a:spcPct val="115000"/>
              </a:lnSpc>
              <a:spcBef>
                <a:spcPts val="0"/>
              </a:spcBef>
              <a:spcAft>
                <a:spcPts val="0"/>
              </a:spcAft>
              <a:buNone/>
            </a:pPr>
            <a:r>
              <a:rPr lang="en">
                <a:solidFill>
                  <a:schemeClr val="dk1"/>
                </a:solidFill>
              </a:rPr>
              <a:t>Author</a:t>
            </a:r>
            <a:endParaRPr>
              <a:solidFill>
                <a:schemeClr val="dk1"/>
              </a:solidFill>
            </a:endParaRPr>
          </a:p>
          <a:p>
            <a:pPr indent="0" lvl="0" marL="0" marR="0" rtl="0" algn="ctr">
              <a:lnSpc>
                <a:spcPct val="115000"/>
              </a:lnSpc>
              <a:spcBef>
                <a:spcPts val="0"/>
              </a:spcBef>
              <a:spcAft>
                <a:spcPts val="0"/>
              </a:spcAft>
              <a:buNone/>
            </a:pPr>
            <a:r>
              <a:rPr lang="en">
                <a:solidFill>
                  <a:schemeClr val="dk1"/>
                </a:solidFill>
              </a:rPr>
              <a:t>Date</a:t>
            </a:r>
            <a:endParaRPr>
              <a:solidFill>
                <a:schemeClr val="dk1"/>
              </a:solidFill>
            </a:endParaRPr>
          </a:p>
        </p:txBody>
      </p:sp>
      <p:sp>
        <p:nvSpPr>
          <p:cNvPr id="157" name="Google Shape;157;p19"/>
          <p:cNvSpPr txBox="1"/>
          <p:nvPr/>
        </p:nvSpPr>
        <p:spPr>
          <a:xfrm>
            <a:off x="7536443" y="2820425"/>
            <a:ext cx="13767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a:highlight>
                  <a:schemeClr val="dk1"/>
                </a:highlight>
              </a:rPr>
              <a:t>(2) </a:t>
            </a:r>
            <a:r>
              <a:rPr lang="en">
                <a:highlight>
                  <a:schemeClr val="dk1"/>
                </a:highlight>
              </a:rPr>
              <a:t>Link Using</a:t>
            </a:r>
            <a:endParaRPr>
              <a:highlight>
                <a:schemeClr val="dk1"/>
              </a:highlight>
            </a:endParaRPr>
          </a:p>
          <a:p>
            <a:pPr indent="0" lvl="0" marL="0" marR="0" rtl="0" algn="ctr">
              <a:lnSpc>
                <a:spcPct val="115000"/>
              </a:lnSpc>
              <a:spcBef>
                <a:spcPts val="0"/>
              </a:spcBef>
              <a:spcAft>
                <a:spcPts val="0"/>
              </a:spcAft>
              <a:buNone/>
            </a:pPr>
            <a:r>
              <a:rPr lang="en">
                <a:solidFill>
                  <a:schemeClr val="dk1"/>
                </a:solidFill>
              </a:rPr>
              <a:t>DOI</a:t>
            </a:r>
            <a:endParaRPr>
              <a:solidFill>
                <a:schemeClr val="dk1"/>
              </a:solidFill>
            </a:endParaRPr>
          </a:p>
        </p:txBody>
      </p:sp>
      <p:sp>
        <p:nvSpPr>
          <p:cNvPr id="158" name="Google Shape;158;p19"/>
          <p:cNvSpPr txBox="1"/>
          <p:nvPr/>
        </p:nvSpPr>
        <p:spPr>
          <a:xfrm>
            <a:off x="3286275" y="1074300"/>
            <a:ext cx="20346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highlight>
                  <a:schemeClr val="dk1"/>
                </a:highlight>
              </a:rPr>
              <a:t>43 Million Pairs</a:t>
            </a:r>
            <a:endParaRPr>
              <a:highlight>
                <a:schemeClr val="dk1"/>
              </a:highlight>
            </a:endParaRPr>
          </a:p>
          <a:p>
            <a:pPr indent="0" lvl="0" marL="0" rtl="0" algn="ctr">
              <a:lnSpc>
                <a:spcPct val="115000"/>
              </a:lnSpc>
              <a:spcBef>
                <a:spcPts val="0"/>
              </a:spcBef>
              <a:spcAft>
                <a:spcPts val="0"/>
              </a:spcAft>
              <a:buNone/>
            </a:pPr>
            <a:r>
              <a:rPr lang="en">
                <a:highlight>
                  <a:schemeClr val="dk1"/>
                </a:highlight>
              </a:rPr>
              <a:t>Reduction Ratio: 0.93</a:t>
            </a:r>
            <a:endParaRPr>
              <a:highlight>
                <a:schemeClr val="dk1"/>
              </a:highlight>
            </a:endParaRPr>
          </a:p>
          <a:p>
            <a:pPr indent="0" lvl="0" marL="0" rtl="0" algn="ctr">
              <a:lnSpc>
                <a:spcPct val="115000"/>
              </a:lnSpc>
              <a:spcBef>
                <a:spcPts val="0"/>
              </a:spcBef>
              <a:spcAft>
                <a:spcPts val="0"/>
              </a:spcAft>
              <a:buNone/>
            </a:pPr>
            <a:r>
              <a:rPr lang="en">
                <a:highlight>
                  <a:schemeClr val="dk1"/>
                </a:highlight>
              </a:rPr>
              <a:t>3M pairs compared</a:t>
            </a:r>
            <a:endParaRPr>
              <a:highlight>
                <a:schemeClr val="dk1"/>
              </a:highlight>
            </a:endParaRPr>
          </a:p>
          <a:p>
            <a:pPr indent="0" lvl="0" marL="0" rtl="0" algn="ctr">
              <a:lnSpc>
                <a:spcPct val="115000"/>
              </a:lnSpc>
              <a:spcBef>
                <a:spcPts val="0"/>
              </a:spcBef>
              <a:spcAft>
                <a:spcPts val="0"/>
              </a:spcAft>
              <a:buNone/>
            </a:pPr>
            <a:r>
              <a:t/>
            </a:r>
            <a:endParaRPr>
              <a:highlight>
                <a:schemeClr val="dk1"/>
              </a:highlight>
            </a:endParaRPr>
          </a:p>
          <a:p>
            <a:pPr indent="0" lvl="0" marL="0" rtl="0" algn="ctr">
              <a:lnSpc>
                <a:spcPct val="115000"/>
              </a:lnSpc>
              <a:spcBef>
                <a:spcPts val="0"/>
              </a:spcBef>
              <a:spcAft>
                <a:spcPts val="0"/>
              </a:spcAft>
              <a:buNone/>
            </a:pPr>
            <a:r>
              <a:rPr lang="en">
                <a:highlight>
                  <a:schemeClr val="dk1"/>
                </a:highlight>
              </a:rPr>
              <a:t>Result: 20534 records</a:t>
            </a:r>
            <a:endParaRPr>
              <a:highlight>
                <a:schemeClr val="dk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3">
            <a:alphaModFix/>
          </a:blip>
          <a:srcRect b="0" l="0" r="37589" t="0"/>
          <a:stretch/>
        </p:blipFill>
        <p:spPr>
          <a:xfrm>
            <a:off x="311700" y="1776750"/>
            <a:ext cx="4177134" cy="3104925"/>
          </a:xfrm>
          <a:prstGeom prst="rect">
            <a:avLst/>
          </a:prstGeom>
          <a:noFill/>
          <a:ln>
            <a:noFill/>
          </a:ln>
        </p:spPr>
      </p:pic>
      <p:sp>
        <p:nvSpPr>
          <p:cNvPr id="164" name="Google Shape;16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External KG Linkage</a:t>
            </a:r>
            <a:endParaRPr b="1"/>
          </a:p>
        </p:txBody>
      </p:sp>
      <p:pic>
        <p:nvPicPr>
          <p:cNvPr id="165" name="Google Shape;165;p20"/>
          <p:cNvPicPr preferRelativeResize="0"/>
          <p:nvPr/>
        </p:nvPicPr>
        <p:blipFill>
          <a:blip r:embed="rId4">
            <a:alphaModFix/>
          </a:blip>
          <a:stretch>
            <a:fillRect/>
          </a:stretch>
        </p:blipFill>
        <p:spPr>
          <a:xfrm>
            <a:off x="6071327" y="292397"/>
            <a:ext cx="2181474" cy="1343424"/>
          </a:xfrm>
          <a:prstGeom prst="rect">
            <a:avLst/>
          </a:prstGeom>
          <a:noFill/>
          <a:ln>
            <a:noFill/>
          </a:ln>
        </p:spPr>
      </p:pic>
      <p:pic>
        <p:nvPicPr>
          <p:cNvPr id="166" name="Google Shape;166;p20"/>
          <p:cNvPicPr preferRelativeResize="0"/>
          <p:nvPr/>
        </p:nvPicPr>
        <p:blipFill>
          <a:blip r:embed="rId5">
            <a:alphaModFix/>
          </a:blip>
          <a:stretch>
            <a:fillRect/>
          </a:stretch>
        </p:blipFill>
        <p:spPr>
          <a:xfrm>
            <a:off x="5212200" y="1776750"/>
            <a:ext cx="3587300" cy="3104926"/>
          </a:xfrm>
          <a:prstGeom prst="rect">
            <a:avLst/>
          </a:prstGeom>
          <a:noFill/>
          <a:ln>
            <a:noFill/>
          </a:ln>
        </p:spPr>
      </p:pic>
      <p:sp>
        <p:nvSpPr>
          <p:cNvPr id="167" name="Google Shape;167;p20"/>
          <p:cNvSpPr/>
          <p:nvPr/>
        </p:nvSpPr>
        <p:spPr>
          <a:xfrm>
            <a:off x="6522875" y="4359249"/>
            <a:ext cx="1537200" cy="2217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168" name="Google Shape;168;p20"/>
          <p:cNvSpPr/>
          <p:nvPr/>
        </p:nvSpPr>
        <p:spPr>
          <a:xfrm>
            <a:off x="1164350" y="2046363"/>
            <a:ext cx="1537200" cy="3123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cxnSp>
        <p:nvCxnSpPr>
          <p:cNvPr id="169" name="Google Shape;169;p20"/>
          <p:cNvCxnSpPr>
            <a:stCxn id="168" idx="5"/>
            <a:endCxn id="167" idx="1"/>
          </p:cNvCxnSpPr>
          <p:nvPr/>
        </p:nvCxnSpPr>
        <p:spPr>
          <a:xfrm>
            <a:off x="2476433" y="2312927"/>
            <a:ext cx="4271700" cy="2078700"/>
          </a:xfrm>
          <a:prstGeom prst="straightConnector1">
            <a:avLst/>
          </a:prstGeom>
          <a:noFill/>
          <a:ln cap="flat" cmpd="sng" w="28575">
            <a:solidFill>
              <a:srgbClr val="CC0000"/>
            </a:solidFill>
            <a:prstDash val="solid"/>
            <a:round/>
            <a:headEnd len="sm" w="sm" type="none"/>
            <a:tailEnd len="sm" w="sm" type="none"/>
          </a:ln>
        </p:spPr>
      </p:cxnSp>
      <p:sp>
        <p:nvSpPr>
          <p:cNvPr id="170" name="Google Shape;170;p20"/>
          <p:cNvSpPr/>
          <p:nvPr/>
        </p:nvSpPr>
        <p:spPr>
          <a:xfrm>
            <a:off x="6449962" y="4099651"/>
            <a:ext cx="1481100" cy="2217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sp>
        <p:nvSpPr>
          <p:cNvPr id="171" name="Google Shape;171;p20"/>
          <p:cNvSpPr/>
          <p:nvPr/>
        </p:nvSpPr>
        <p:spPr>
          <a:xfrm>
            <a:off x="1292046" y="2868246"/>
            <a:ext cx="1057500" cy="2217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chemeClr val="dk1"/>
              </a:solidFill>
            </a:endParaRPr>
          </a:p>
        </p:txBody>
      </p:sp>
      <p:cxnSp>
        <p:nvCxnSpPr>
          <p:cNvPr id="172" name="Google Shape;172;p20"/>
          <p:cNvCxnSpPr>
            <a:stCxn id="171" idx="5"/>
            <a:endCxn id="170" idx="1"/>
          </p:cNvCxnSpPr>
          <p:nvPr/>
        </p:nvCxnSpPr>
        <p:spPr>
          <a:xfrm>
            <a:off x="2194679" y="3057479"/>
            <a:ext cx="4472100" cy="1074600"/>
          </a:xfrm>
          <a:prstGeom prst="straightConnector1">
            <a:avLst/>
          </a:prstGeom>
          <a:noFill/>
          <a:ln cap="flat" cmpd="sng" w="28575">
            <a:solidFill>
              <a:schemeClr val="accent1"/>
            </a:solidFill>
            <a:prstDash val="solid"/>
            <a:round/>
            <a:headEnd len="sm" w="sm" type="none"/>
            <a:tailEnd len="sm" w="sm" type="none"/>
          </a:ln>
        </p:spPr>
      </p:cxnSp>
      <p:sp>
        <p:nvSpPr>
          <p:cNvPr id="173" name="Google Shape;173;p20"/>
          <p:cNvSpPr txBox="1"/>
          <p:nvPr/>
        </p:nvSpPr>
        <p:spPr>
          <a:xfrm>
            <a:off x="1133213" y="1278499"/>
            <a:ext cx="2534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rPr lang="en" sz="1800">
                <a:highlight>
                  <a:srgbClr val="FFFFFF"/>
                </a:highlight>
              </a:rPr>
              <a:t>Our Knowledge Graph</a:t>
            </a:r>
            <a:endParaRPr sz="1800">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highlight>
                  <a:schemeClr val="accent1"/>
                </a:highlight>
              </a:rPr>
              <a:t>Triple Generation</a:t>
            </a:r>
            <a:endParaRPr b="1"/>
          </a:p>
        </p:txBody>
      </p:sp>
      <p:sp>
        <p:nvSpPr>
          <p:cNvPr id="179" name="Google Shape;179;p21"/>
          <p:cNvSpPr/>
          <p:nvPr/>
        </p:nvSpPr>
        <p:spPr>
          <a:xfrm>
            <a:off x="4560923" y="1473286"/>
            <a:ext cx="2768400" cy="2759700"/>
          </a:xfrm>
          <a:prstGeom prst="ellipse">
            <a:avLst/>
          </a:prstGeom>
          <a:noFill/>
          <a:ln cap="flat" cmpd="sng" w="228600">
            <a:solidFill>
              <a:srgbClr val="CC0000"/>
            </a:solidFill>
            <a:prstDash val="solid"/>
            <a:round/>
            <a:headEnd len="sm" w="sm" type="none"/>
            <a:tailEnd len="sm" w="sm" type="none"/>
          </a:ln>
          <a:effectLst>
            <a:outerShdw blurRad="1428750" rotWithShape="0" algn="bl" dist="9525">
              <a:srgbClr val="CC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700">
                <a:solidFill>
                  <a:schemeClr val="dk1"/>
                </a:solidFill>
              </a:rPr>
              <a:t>5 Entity Types</a:t>
            </a:r>
            <a:endParaRPr sz="1700">
              <a:solidFill>
                <a:schemeClr val="dk1"/>
              </a:solidFill>
            </a:endParaRPr>
          </a:p>
          <a:p>
            <a:pPr indent="0" lvl="0" marL="0" marR="0" rtl="0" algn="ctr">
              <a:lnSpc>
                <a:spcPct val="100000"/>
              </a:lnSpc>
              <a:spcBef>
                <a:spcPts val="0"/>
              </a:spcBef>
              <a:spcAft>
                <a:spcPts val="0"/>
              </a:spcAft>
              <a:buNone/>
            </a:pPr>
            <a:r>
              <a:rPr lang="en" sz="1700">
                <a:solidFill>
                  <a:schemeClr val="dk1"/>
                </a:solidFill>
              </a:rPr>
              <a:t>6 </a:t>
            </a:r>
            <a:r>
              <a:rPr lang="en" sz="1700">
                <a:solidFill>
                  <a:schemeClr val="dk1"/>
                </a:solidFill>
              </a:rPr>
              <a:t>Predicate </a:t>
            </a:r>
            <a:r>
              <a:rPr lang="en" sz="1700">
                <a:solidFill>
                  <a:schemeClr val="dk1"/>
                </a:solidFill>
              </a:rPr>
              <a:t>Types </a:t>
            </a:r>
            <a:endParaRPr sz="1700">
              <a:solidFill>
                <a:schemeClr val="dk1"/>
              </a:solidFill>
            </a:endParaRPr>
          </a:p>
          <a:p>
            <a:pPr indent="0" lvl="0" marL="0" marR="0" rtl="0" algn="ctr">
              <a:lnSpc>
                <a:spcPct val="100000"/>
              </a:lnSpc>
              <a:spcBef>
                <a:spcPts val="0"/>
              </a:spcBef>
              <a:spcAft>
                <a:spcPts val="0"/>
              </a:spcAft>
              <a:buNone/>
            </a:pPr>
            <a:r>
              <a:rPr lang="en" sz="1700">
                <a:solidFill>
                  <a:schemeClr val="dk1"/>
                </a:solidFill>
              </a:rPr>
              <a:t>12 Property Types </a:t>
            </a:r>
            <a:endParaRPr sz="1700">
              <a:solidFill>
                <a:schemeClr val="dk1"/>
              </a:solidFill>
            </a:endParaRPr>
          </a:p>
        </p:txBody>
      </p:sp>
      <p:sp>
        <p:nvSpPr>
          <p:cNvPr id="180" name="Google Shape;180;p21"/>
          <p:cNvSpPr/>
          <p:nvPr/>
        </p:nvSpPr>
        <p:spPr>
          <a:xfrm rot="-2078021">
            <a:off x="6918295" y="1040727"/>
            <a:ext cx="1343943" cy="512802"/>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Journals</a:t>
            </a:r>
            <a:endParaRPr sz="1800">
              <a:solidFill>
                <a:schemeClr val="dk1"/>
              </a:solidFill>
            </a:endParaRPr>
          </a:p>
        </p:txBody>
      </p:sp>
      <p:sp>
        <p:nvSpPr>
          <p:cNvPr id="181" name="Google Shape;181;p21"/>
          <p:cNvSpPr/>
          <p:nvPr/>
        </p:nvSpPr>
        <p:spPr>
          <a:xfrm rot="-789162">
            <a:off x="7430483" y="1783370"/>
            <a:ext cx="1344777" cy="512419"/>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Citations</a:t>
            </a:r>
            <a:endParaRPr sz="1800">
              <a:solidFill>
                <a:schemeClr val="dk1"/>
              </a:solidFill>
            </a:endParaRPr>
          </a:p>
        </p:txBody>
      </p:sp>
      <p:sp>
        <p:nvSpPr>
          <p:cNvPr id="182" name="Google Shape;182;p21"/>
          <p:cNvSpPr/>
          <p:nvPr/>
        </p:nvSpPr>
        <p:spPr>
          <a:xfrm rot="493338">
            <a:off x="7500401" y="3265786"/>
            <a:ext cx="1344622" cy="512766"/>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Date</a:t>
            </a:r>
            <a:endParaRPr sz="1800">
              <a:solidFill>
                <a:schemeClr val="dk1"/>
              </a:solidFill>
            </a:endParaRPr>
          </a:p>
        </p:txBody>
      </p:sp>
      <p:sp>
        <p:nvSpPr>
          <p:cNvPr id="183" name="Google Shape;183;p21"/>
          <p:cNvSpPr/>
          <p:nvPr/>
        </p:nvSpPr>
        <p:spPr>
          <a:xfrm rot="1385178">
            <a:off x="6570105" y="4429765"/>
            <a:ext cx="1547751" cy="513001"/>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References</a:t>
            </a:r>
            <a:endParaRPr sz="1800">
              <a:solidFill>
                <a:schemeClr val="dk1"/>
              </a:solidFill>
            </a:endParaRPr>
          </a:p>
        </p:txBody>
      </p:sp>
      <p:sp>
        <p:nvSpPr>
          <p:cNvPr id="184" name="Google Shape;184;p21"/>
          <p:cNvSpPr/>
          <p:nvPr/>
        </p:nvSpPr>
        <p:spPr>
          <a:xfrm rot="-3031234">
            <a:off x="6085578" y="556209"/>
            <a:ext cx="1342873" cy="513430"/>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Title</a:t>
            </a:r>
            <a:endParaRPr sz="1800">
              <a:solidFill>
                <a:schemeClr val="dk1"/>
              </a:solidFill>
            </a:endParaRPr>
          </a:p>
        </p:txBody>
      </p:sp>
      <p:sp>
        <p:nvSpPr>
          <p:cNvPr id="185" name="Google Shape;185;p21"/>
          <p:cNvSpPr/>
          <p:nvPr/>
        </p:nvSpPr>
        <p:spPr>
          <a:xfrm rot="1420223">
            <a:off x="7180643" y="3934635"/>
            <a:ext cx="1344295" cy="512745"/>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DOI</a:t>
            </a:r>
            <a:endParaRPr sz="1800">
              <a:solidFill>
                <a:schemeClr val="dk1"/>
              </a:solidFill>
            </a:endParaRPr>
          </a:p>
        </p:txBody>
      </p:sp>
      <p:sp>
        <p:nvSpPr>
          <p:cNvPr id="186" name="Google Shape;186;p21"/>
          <p:cNvSpPr/>
          <p:nvPr/>
        </p:nvSpPr>
        <p:spPr>
          <a:xfrm rot="6903">
            <a:off x="7624746" y="2524507"/>
            <a:ext cx="1344603" cy="512100"/>
          </a:xfrm>
          <a:prstGeom prst="lef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rPr>
              <a:t>URL</a:t>
            </a:r>
            <a:endParaRPr sz="1800">
              <a:solidFill>
                <a:schemeClr val="dk1"/>
              </a:solidFill>
            </a:endParaRPr>
          </a:p>
        </p:txBody>
      </p:sp>
      <p:sp>
        <p:nvSpPr>
          <p:cNvPr id="187" name="Google Shape;187;p21"/>
          <p:cNvSpPr/>
          <p:nvPr/>
        </p:nvSpPr>
        <p:spPr>
          <a:xfrm rot="2690224">
            <a:off x="4385308" y="503491"/>
            <a:ext cx="1342801" cy="516329"/>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Papers</a:t>
            </a:r>
            <a:endParaRPr sz="1800">
              <a:solidFill>
                <a:schemeClr val="dk1"/>
              </a:solidFill>
            </a:endParaRPr>
          </a:p>
        </p:txBody>
      </p:sp>
      <p:sp>
        <p:nvSpPr>
          <p:cNvPr id="188" name="Google Shape;188;p21"/>
          <p:cNvSpPr/>
          <p:nvPr/>
        </p:nvSpPr>
        <p:spPr>
          <a:xfrm rot="1731504">
            <a:off x="3548460" y="997948"/>
            <a:ext cx="1344462" cy="515637"/>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Authors</a:t>
            </a:r>
            <a:endParaRPr sz="1800">
              <a:solidFill>
                <a:schemeClr val="dk1"/>
              </a:solidFill>
            </a:endParaRPr>
          </a:p>
        </p:txBody>
      </p:sp>
      <p:sp>
        <p:nvSpPr>
          <p:cNvPr id="189" name="Google Shape;189;p21"/>
          <p:cNvSpPr/>
          <p:nvPr/>
        </p:nvSpPr>
        <p:spPr>
          <a:xfrm rot="505702">
            <a:off x="3056321" y="1797255"/>
            <a:ext cx="1344723" cy="514979"/>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Abstract</a:t>
            </a:r>
            <a:endParaRPr sz="1800">
              <a:solidFill>
                <a:schemeClr val="dk1"/>
              </a:solidFill>
            </a:endParaRPr>
          </a:p>
        </p:txBody>
      </p:sp>
      <p:sp>
        <p:nvSpPr>
          <p:cNvPr id="190" name="Google Shape;190;p21"/>
          <p:cNvSpPr/>
          <p:nvPr/>
        </p:nvSpPr>
        <p:spPr>
          <a:xfrm rot="-1253110">
            <a:off x="3330311" y="3820606"/>
            <a:ext cx="1344755" cy="515745"/>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Genres</a:t>
            </a:r>
            <a:endParaRPr sz="1800">
              <a:solidFill>
                <a:schemeClr val="dk1"/>
              </a:solidFill>
            </a:endParaRPr>
          </a:p>
        </p:txBody>
      </p:sp>
      <p:sp>
        <p:nvSpPr>
          <p:cNvPr id="191" name="Google Shape;191;p21"/>
          <p:cNvSpPr/>
          <p:nvPr/>
        </p:nvSpPr>
        <p:spPr>
          <a:xfrm rot="-466117">
            <a:off x="2982755" y="2848143"/>
            <a:ext cx="1344944" cy="514809"/>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DBPedia</a:t>
            </a:r>
            <a:endParaRPr sz="1800">
              <a:solidFill>
                <a:schemeClr val="dk1"/>
              </a:solidFill>
            </a:endParaRPr>
          </a:p>
        </p:txBody>
      </p:sp>
      <p:sp>
        <p:nvSpPr>
          <p:cNvPr id="192" name="Google Shape;192;p21"/>
          <p:cNvSpPr/>
          <p:nvPr/>
        </p:nvSpPr>
        <p:spPr>
          <a:xfrm rot="-1886101">
            <a:off x="3914877" y="4409460"/>
            <a:ext cx="1344886" cy="51581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dk1"/>
                </a:solidFill>
              </a:rPr>
              <a:t>Birthdate</a:t>
            </a:r>
            <a:endParaRPr sz="1800">
              <a:solidFill>
                <a:schemeClr val="dk1"/>
              </a:solidFill>
            </a:endParaRPr>
          </a:p>
        </p:txBody>
      </p:sp>
      <p:sp>
        <p:nvSpPr>
          <p:cNvPr id="193" name="Google Shape;193;p21"/>
          <p:cNvSpPr txBox="1"/>
          <p:nvPr/>
        </p:nvSpPr>
        <p:spPr>
          <a:xfrm>
            <a:off x="311696" y="1084308"/>
            <a:ext cx="2541900" cy="4098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500">
                <a:highlight>
                  <a:srgbClr val="FFFFFF"/>
                </a:highlight>
              </a:rPr>
              <a:t>453k Paper URIs (incl. references)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51k Author URIs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298 DBpedia Matches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383 Predicted Papers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207 Genres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86 Publishers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1.5M Relationships</a:t>
            </a:r>
            <a:endParaRPr sz="1500">
              <a:highlight>
                <a:srgbClr val="FFFFFF"/>
              </a:highlight>
            </a:endParaRPr>
          </a:p>
          <a:p>
            <a:pPr indent="0" lvl="0" marL="0" marR="0" rtl="0" algn="l">
              <a:lnSpc>
                <a:spcPct val="115000"/>
              </a:lnSpc>
              <a:spcBef>
                <a:spcPts val="1200"/>
              </a:spcBef>
              <a:spcAft>
                <a:spcPts val="0"/>
              </a:spcAft>
              <a:buNone/>
            </a:pPr>
            <a:r>
              <a:rPr lang="en" sz="1500">
                <a:highlight>
                  <a:srgbClr val="FFFFFF"/>
                </a:highlight>
              </a:rPr>
              <a:t>505k Nodes</a:t>
            </a:r>
            <a:endParaRPr sz="1500">
              <a:highlight>
                <a:srgbClr val="FFFFFF"/>
              </a:highlight>
            </a:endParaRPr>
          </a:p>
          <a:p>
            <a:pPr indent="0" lvl="0" marL="0" marR="0" rtl="0" algn="l">
              <a:lnSpc>
                <a:spcPct val="115000"/>
              </a:lnSpc>
              <a:spcBef>
                <a:spcPts val="1200"/>
              </a:spcBef>
              <a:spcAft>
                <a:spcPts val="1200"/>
              </a:spcAft>
              <a:buNone/>
            </a:pPr>
            <a:r>
              <a:rPr lang="en" sz="1900">
                <a:solidFill>
                  <a:srgbClr val="FFFFFF"/>
                </a:solidFill>
                <a:highlight>
                  <a:srgbClr val="CC0000"/>
                </a:highlight>
              </a:rPr>
              <a:t>2.65M Triples!</a:t>
            </a:r>
            <a:endParaRPr sz="1900">
              <a:solidFill>
                <a:srgbClr val="FFFFFF"/>
              </a:solidFill>
              <a:highlight>
                <a:srgbClr val="CC00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